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56" r:id="rId2"/>
    <p:sldId id="270" r:id="rId3"/>
    <p:sldId id="271" r:id="rId4"/>
    <p:sldId id="272" r:id="rId5"/>
    <p:sldId id="281" r:id="rId6"/>
    <p:sldId id="257" r:id="rId7"/>
    <p:sldId id="262" r:id="rId8"/>
    <p:sldId id="275" r:id="rId9"/>
    <p:sldId id="268" r:id="rId10"/>
    <p:sldId id="261" r:id="rId11"/>
    <p:sldId id="273" r:id="rId12"/>
    <p:sldId id="264" r:id="rId13"/>
    <p:sldId id="282" r:id="rId14"/>
    <p:sldId id="283" r:id="rId15"/>
    <p:sldId id="269" r:id="rId16"/>
    <p:sldId id="278"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5" autoAdjust="0"/>
    <p:restoredTop sz="90893" autoAdjust="0"/>
  </p:normalViewPr>
  <p:slideViewPr>
    <p:cSldViewPr>
      <p:cViewPr>
        <p:scale>
          <a:sx n="70" d="100"/>
          <a:sy n="70" d="100"/>
        </p:scale>
        <p:origin x="-1980" y="-3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BD1E6BE-D1AB-44E9-BA0F-99C4FF971052}" type="datetimeFigureOut">
              <a:rPr lang="en-US" smtClean="0"/>
              <a:t>10/24/2017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A7961B9-A1DA-482B-AD1E-DA0631C31286}" type="slidenum">
              <a:rPr lang="en-US" smtClean="0"/>
              <a:t>‹#›</a:t>
            </a:fld>
            <a:endParaRPr lang="en-US"/>
          </a:p>
        </p:txBody>
      </p:sp>
    </p:spTree>
    <p:extLst>
      <p:ext uri="{BB962C8B-B14F-4D97-AF65-F5344CB8AC3E}">
        <p14:creationId xmlns:p14="http://schemas.microsoft.com/office/powerpoint/2010/main" val="444811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6AB4AA-B65E-4C87-BB46-F8E0CCBBDF7B}" type="datetimeFigureOut">
              <a:rPr lang="en-US" smtClean="0"/>
              <a:t>10/24/2017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4408CE7-81AB-439C-853F-8338BF18E6B1}" type="slidenum">
              <a:rPr lang="en-US" smtClean="0"/>
              <a:t>‹#›</a:t>
            </a:fld>
            <a:endParaRPr lang="en-US"/>
          </a:p>
        </p:txBody>
      </p:sp>
    </p:spTree>
    <p:extLst>
      <p:ext uri="{BB962C8B-B14F-4D97-AF65-F5344CB8AC3E}">
        <p14:creationId xmlns:p14="http://schemas.microsoft.com/office/powerpoint/2010/main" val="1647668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 </a:t>
            </a:r>
            <a:r>
              <a:rPr lang="en-US" dirty="0" err="1" smtClean="0"/>
              <a:t>Eval</a:t>
            </a:r>
            <a:r>
              <a:rPr lang="en-US" dirty="0" smtClean="0"/>
              <a:t> MOU</a:t>
            </a:r>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4</a:t>
            </a:fld>
            <a:endParaRPr lang="en-US"/>
          </a:p>
        </p:txBody>
      </p:sp>
    </p:spTree>
    <p:extLst>
      <p:ext uri="{BB962C8B-B14F-4D97-AF65-F5344CB8AC3E}">
        <p14:creationId xmlns:p14="http://schemas.microsoft.com/office/powerpoint/2010/main" val="2787771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34408CE7-81AB-439C-853F-8338BF18E6B1}" type="slidenum">
              <a:rPr lang="en-US" smtClean="0"/>
              <a:t>13</a:t>
            </a:fld>
            <a:endParaRPr lang="en-US"/>
          </a:p>
        </p:txBody>
      </p:sp>
    </p:spTree>
    <p:extLst>
      <p:ext uri="{BB962C8B-B14F-4D97-AF65-F5344CB8AC3E}">
        <p14:creationId xmlns:p14="http://schemas.microsoft.com/office/powerpoint/2010/main" val="1606495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34408CE7-81AB-439C-853F-8338BF18E6B1}" type="slidenum">
              <a:rPr lang="en-US" smtClean="0"/>
              <a:t>14</a:t>
            </a:fld>
            <a:endParaRPr lang="en-US"/>
          </a:p>
        </p:txBody>
      </p:sp>
    </p:spTree>
    <p:extLst>
      <p:ext uri="{BB962C8B-B14F-4D97-AF65-F5344CB8AC3E}">
        <p14:creationId xmlns:p14="http://schemas.microsoft.com/office/powerpoint/2010/main" val="1606495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 </a:t>
            </a:r>
            <a:r>
              <a:rPr lang="en-US" dirty="0" err="1" smtClean="0"/>
              <a:t>Eval</a:t>
            </a:r>
            <a:r>
              <a:rPr lang="en-US" dirty="0" smtClean="0"/>
              <a:t> MOU</a:t>
            </a:r>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5</a:t>
            </a:fld>
            <a:endParaRPr lang="en-US"/>
          </a:p>
        </p:txBody>
      </p:sp>
    </p:spTree>
    <p:extLst>
      <p:ext uri="{BB962C8B-B14F-4D97-AF65-F5344CB8AC3E}">
        <p14:creationId xmlns:p14="http://schemas.microsoft.com/office/powerpoint/2010/main" val="278777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6</a:t>
            </a:fld>
            <a:endParaRPr lang="en-US"/>
          </a:p>
        </p:txBody>
      </p:sp>
    </p:spTree>
    <p:extLst>
      <p:ext uri="{BB962C8B-B14F-4D97-AF65-F5344CB8AC3E}">
        <p14:creationId xmlns:p14="http://schemas.microsoft.com/office/powerpoint/2010/main" val="3181472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7</a:t>
            </a:fld>
            <a:endParaRPr lang="en-US"/>
          </a:p>
        </p:txBody>
      </p:sp>
    </p:spTree>
    <p:extLst>
      <p:ext uri="{BB962C8B-B14F-4D97-AF65-F5344CB8AC3E}">
        <p14:creationId xmlns:p14="http://schemas.microsoft.com/office/powerpoint/2010/main" val="3181472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Assessment Reflection Forms</a:t>
            </a:r>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8</a:t>
            </a:fld>
            <a:endParaRPr lang="en-US"/>
          </a:p>
        </p:txBody>
      </p:sp>
    </p:spTree>
    <p:extLst>
      <p:ext uri="{BB962C8B-B14F-4D97-AF65-F5344CB8AC3E}">
        <p14:creationId xmlns:p14="http://schemas.microsoft.com/office/powerpoint/2010/main" val="584827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9</a:t>
            </a:fld>
            <a:endParaRPr lang="en-US"/>
          </a:p>
        </p:txBody>
      </p:sp>
    </p:spTree>
    <p:extLst>
      <p:ext uri="{BB962C8B-B14F-4D97-AF65-F5344CB8AC3E}">
        <p14:creationId xmlns:p14="http://schemas.microsoft.com/office/powerpoint/2010/main" val="318147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10</a:t>
            </a:fld>
            <a:endParaRPr lang="en-US"/>
          </a:p>
        </p:txBody>
      </p:sp>
    </p:spTree>
    <p:extLst>
      <p:ext uri="{BB962C8B-B14F-4D97-AF65-F5344CB8AC3E}">
        <p14:creationId xmlns:p14="http://schemas.microsoft.com/office/powerpoint/2010/main" val="3181472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Tri-fold handout</a:t>
            </a:r>
            <a:endParaRPr lang="en-US" dirty="0"/>
          </a:p>
        </p:txBody>
      </p:sp>
      <p:sp>
        <p:nvSpPr>
          <p:cNvPr id="4" name="Slide Number Placeholder 3"/>
          <p:cNvSpPr>
            <a:spLocks noGrp="1"/>
          </p:cNvSpPr>
          <p:nvPr>
            <p:ph type="sldNum" sz="quarter" idx="10"/>
          </p:nvPr>
        </p:nvSpPr>
        <p:spPr/>
        <p:txBody>
          <a:bodyPr/>
          <a:lstStyle/>
          <a:p>
            <a:fld id="{34408CE7-81AB-439C-853F-8338BF18E6B1}" type="slidenum">
              <a:rPr lang="en-US" smtClean="0"/>
              <a:t>11</a:t>
            </a:fld>
            <a:endParaRPr lang="en-US"/>
          </a:p>
        </p:txBody>
      </p:sp>
    </p:spTree>
    <p:extLst>
      <p:ext uri="{BB962C8B-B14F-4D97-AF65-F5344CB8AC3E}">
        <p14:creationId xmlns:p14="http://schemas.microsoft.com/office/powerpoint/2010/main" val="793330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34408CE7-81AB-439C-853F-8338BF18E6B1}" type="slidenum">
              <a:rPr lang="en-US" smtClean="0"/>
              <a:t>12</a:t>
            </a:fld>
            <a:endParaRPr lang="en-US"/>
          </a:p>
        </p:txBody>
      </p:sp>
    </p:spTree>
    <p:extLst>
      <p:ext uri="{BB962C8B-B14F-4D97-AF65-F5344CB8AC3E}">
        <p14:creationId xmlns:p14="http://schemas.microsoft.com/office/powerpoint/2010/main" val="16064953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91AC63EA-3D7B-4718-B1C2-A401C2739888}" type="datetimeFigureOut">
              <a:rPr lang="en-US" smtClean="0"/>
              <a:t>10/24/2017</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85AFE027-C463-4773-B4EA-8C37D53258FC}"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1AC63EA-3D7B-4718-B1C2-A401C2739888}" type="datetimeFigureOut">
              <a:rPr lang="en-US" smtClean="0"/>
              <a:t>10/24/2017</a:t>
            </a:fld>
            <a:endParaRPr lang="en-US"/>
          </a:p>
        </p:txBody>
      </p:sp>
      <p:sp>
        <p:nvSpPr>
          <p:cNvPr id="14" name="Slide Number Placeholder 13"/>
          <p:cNvSpPr>
            <a:spLocks noGrp="1"/>
          </p:cNvSpPr>
          <p:nvPr>
            <p:ph type="sldNum" sz="quarter" idx="11"/>
          </p:nvPr>
        </p:nvSpPr>
        <p:spPr/>
        <p:txBody>
          <a:bodyPr/>
          <a:lstStyle/>
          <a:p>
            <a:fld id="{85AFE027-C463-4773-B4EA-8C37D53258FC}"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1AC63EA-3D7B-4718-B1C2-A401C2739888}" type="datetimeFigureOut">
              <a:rPr lang="en-US" smtClean="0"/>
              <a:t>10/24/2017</a:t>
            </a:fld>
            <a:endParaRPr lang="en-US"/>
          </a:p>
        </p:txBody>
      </p:sp>
      <p:sp>
        <p:nvSpPr>
          <p:cNvPr id="14" name="Slide Number Placeholder 13"/>
          <p:cNvSpPr>
            <a:spLocks noGrp="1"/>
          </p:cNvSpPr>
          <p:nvPr>
            <p:ph type="sldNum" sz="quarter" idx="11"/>
          </p:nvPr>
        </p:nvSpPr>
        <p:spPr/>
        <p:txBody>
          <a:bodyPr/>
          <a:lstStyle/>
          <a:p>
            <a:fld id="{85AFE027-C463-4773-B4EA-8C37D53258FC}"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91AC63EA-3D7B-4718-B1C2-A401C2739888}" type="datetimeFigureOut">
              <a:rPr lang="en-US" smtClean="0"/>
              <a:t>10/24/2017</a:t>
            </a:fld>
            <a:endParaRPr lang="en-US"/>
          </a:p>
        </p:txBody>
      </p:sp>
      <p:sp>
        <p:nvSpPr>
          <p:cNvPr id="11" name="Slide Number Placeholder 10"/>
          <p:cNvSpPr>
            <a:spLocks noGrp="1"/>
          </p:cNvSpPr>
          <p:nvPr>
            <p:ph type="sldNum" sz="quarter" idx="11"/>
          </p:nvPr>
        </p:nvSpPr>
        <p:spPr/>
        <p:txBody>
          <a:bodyPr/>
          <a:lstStyle/>
          <a:p>
            <a:fld id="{85AFE027-C463-4773-B4EA-8C37D53258FC}"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91AC63EA-3D7B-4718-B1C2-A401C2739888}" type="datetimeFigureOut">
              <a:rPr lang="en-US" smtClean="0"/>
              <a:t>10/24/2017</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85AFE027-C463-4773-B4EA-8C37D53258FC}"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91AC63EA-3D7B-4718-B1C2-A401C2739888}" type="datetimeFigureOut">
              <a:rPr lang="en-US" smtClean="0"/>
              <a:t>10/24/2017</a:t>
            </a:fld>
            <a:endParaRPr lang="en-US"/>
          </a:p>
        </p:txBody>
      </p:sp>
      <p:sp>
        <p:nvSpPr>
          <p:cNvPr id="13" name="Slide Number Placeholder 12"/>
          <p:cNvSpPr>
            <a:spLocks noGrp="1"/>
          </p:cNvSpPr>
          <p:nvPr>
            <p:ph type="sldNum" sz="quarter" idx="11"/>
          </p:nvPr>
        </p:nvSpPr>
        <p:spPr/>
        <p:txBody>
          <a:bodyPr/>
          <a:lstStyle/>
          <a:p>
            <a:fld id="{85AFE027-C463-4773-B4EA-8C37D53258FC}"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91AC63EA-3D7B-4718-B1C2-A401C2739888}" type="datetimeFigureOut">
              <a:rPr lang="en-US" smtClean="0"/>
              <a:t>10/24/2017</a:t>
            </a:fld>
            <a:endParaRPr lang="en-US"/>
          </a:p>
        </p:txBody>
      </p:sp>
      <p:sp>
        <p:nvSpPr>
          <p:cNvPr id="14" name="Slide Number Placeholder 13"/>
          <p:cNvSpPr>
            <a:spLocks noGrp="1"/>
          </p:cNvSpPr>
          <p:nvPr>
            <p:ph type="sldNum" sz="quarter" idx="11"/>
          </p:nvPr>
        </p:nvSpPr>
        <p:spPr/>
        <p:txBody>
          <a:bodyPr/>
          <a:lstStyle/>
          <a:p>
            <a:fld id="{85AFE027-C463-4773-B4EA-8C37D53258FC}"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91AC63EA-3D7B-4718-B1C2-A401C2739888}" type="datetimeFigureOut">
              <a:rPr lang="en-US" smtClean="0"/>
              <a:t>10/24/2017</a:t>
            </a:fld>
            <a:endParaRPr lang="en-US"/>
          </a:p>
        </p:txBody>
      </p:sp>
      <p:sp>
        <p:nvSpPr>
          <p:cNvPr id="10" name="Slide Number Placeholder 9"/>
          <p:cNvSpPr>
            <a:spLocks noGrp="1"/>
          </p:cNvSpPr>
          <p:nvPr>
            <p:ph type="sldNum" sz="quarter" idx="11"/>
          </p:nvPr>
        </p:nvSpPr>
        <p:spPr/>
        <p:txBody>
          <a:bodyPr/>
          <a:lstStyle/>
          <a:p>
            <a:fld id="{85AFE027-C463-4773-B4EA-8C37D53258FC}"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1AC63EA-3D7B-4718-B1C2-A401C2739888}" type="datetimeFigureOut">
              <a:rPr lang="en-US" smtClean="0"/>
              <a:t>10/24/2017</a:t>
            </a:fld>
            <a:endParaRPr lang="en-US"/>
          </a:p>
        </p:txBody>
      </p:sp>
      <p:sp>
        <p:nvSpPr>
          <p:cNvPr id="9" name="Slide Number Placeholder 8"/>
          <p:cNvSpPr>
            <a:spLocks noGrp="1"/>
          </p:cNvSpPr>
          <p:nvPr>
            <p:ph type="sldNum" sz="quarter" idx="11"/>
          </p:nvPr>
        </p:nvSpPr>
        <p:spPr/>
        <p:txBody>
          <a:bodyPr/>
          <a:lstStyle/>
          <a:p>
            <a:fld id="{85AFE027-C463-4773-B4EA-8C37D53258F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91AC63EA-3D7B-4718-B1C2-A401C2739888}" type="datetimeFigureOut">
              <a:rPr lang="en-US" smtClean="0"/>
              <a:t>10/24/2017</a:t>
            </a:fld>
            <a:endParaRPr lang="en-US"/>
          </a:p>
        </p:txBody>
      </p:sp>
      <p:sp>
        <p:nvSpPr>
          <p:cNvPr id="16" name="Slide Number Placeholder 15"/>
          <p:cNvSpPr>
            <a:spLocks noGrp="1"/>
          </p:cNvSpPr>
          <p:nvPr>
            <p:ph type="sldNum" sz="quarter" idx="11"/>
          </p:nvPr>
        </p:nvSpPr>
        <p:spPr/>
        <p:txBody>
          <a:bodyPr/>
          <a:lstStyle/>
          <a:p>
            <a:fld id="{85AFE027-C463-4773-B4EA-8C37D53258F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1AC63EA-3D7B-4718-B1C2-A401C2739888}" type="datetimeFigureOut">
              <a:rPr lang="en-US" smtClean="0"/>
              <a:t>10/24/2017</a:t>
            </a:fld>
            <a:endParaRPr lang="en-US"/>
          </a:p>
        </p:txBody>
      </p:sp>
      <p:sp>
        <p:nvSpPr>
          <p:cNvPr id="17" name="Slide Number Placeholder 16"/>
          <p:cNvSpPr>
            <a:spLocks noGrp="1"/>
          </p:cNvSpPr>
          <p:nvPr>
            <p:ph type="sldNum" sz="quarter" idx="11"/>
          </p:nvPr>
        </p:nvSpPr>
        <p:spPr/>
        <p:txBody>
          <a:bodyPr/>
          <a:lstStyle/>
          <a:p>
            <a:fld id="{85AFE027-C463-4773-B4EA-8C37D53258FC}"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85AFE027-C463-4773-B4EA-8C37D53258FC}"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91AC63EA-3D7B-4718-B1C2-A401C2739888}" type="datetimeFigureOut">
              <a:rPr lang="en-US" smtClean="0"/>
              <a:t>10/24/2017</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3048000"/>
            <a:ext cx="4419600" cy="2133600"/>
          </a:xfrm>
        </p:spPr>
        <p:txBody>
          <a:bodyPr>
            <a:normAutofit/>
          </a:bodyPr>
          <a:lstStyle/>
          <a:p>
            <a:r>
              <a:rPr lang="en-US" sz="2400" b="1" i="1" dirty="0" smtClean="0"/>
              <a:t>Earning Your Best Possible Rating</a:t>
            </a:r>
            <a:endParaRPr lang="en-US" sz="2400" b="1" i="1" dirty="0"/>
          </a:p>
        </p:txBody>
      </p:sp>
      <p:sp>
        <p:nvSpPr>
          <p:cNvPr id="2" name="Title 1"/>
          <p:cNvSpPr>
            <a:spLocks noGrp="1"/>
          </p:cNvSpPr>
          <p:nvPr>
            <p:ph type="title"/>
          </p:nvPr>
        </p:nvSpPr>
        <p:spPr>
          <a:xfrm>
            <a:off x="609600" y="1600200"/>
            <a:ext cx="6096000" cy="2133600"/>
          </a:xfrm>
        </p:spPr>
        <p:txBody>
          <a:bodyPr>
            <a:normAutofit fontScale="90000"/>
          </a:bodyPr>
          <a:lstStyle/>
          <a:p>
            <a:r>
              <a:rPr lang="en-US" sz="5300" b="1" dirty="0">
                <a:latin typeface="Aharoni" pitchFamily="2" charset="-79"/>
                <a:cs typeface="Aharoni" pitchFamily="2" charset="-79"/>
              </a:rPr>
              <a:t>Self-Advocacy in the Observation Cycle</a:t>
            </a:r>
            <a:r>
              <a:rPr lang="en-US" sz="4000" dirty="0"/>
              <a:t/>
            </a:r>
            <a:br>
              <a:rPr lang="en-US" sz="4000" dirty="0"/>
            </a:br>
            <a:endParaRPr lang="en-US" sz="4000" dirty="0"/>
          </a:p>
        </p:txBody>
      </p:sp>
    </p:spTree>
    <p:extLst>
      <p:ext uri="{BB962C8B-B14F-4D97-AF65-F5344CB8AC3E}">
        <p14:creationId xmlns:p14="http://schemas.microsoft.com/office/powerpoint/2010/main" val="4040707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828800" y="736600"/>
            <a:ext cx="6451600" cy="914400"/>
          </a:xfrm>
        </p:spPr>
        <p:txBody>
          <a:bodyPr>
            <a:noAutofit/>
          </a:bodyPr>
          <a:lstStyle/>
          <a:p>
            <a:r>
              <a:rPr lang="en-US" sz="4000" b="1" dirty="0" smtClean="0"/>
              <a:t>Classroom Visits</a:t>
            </a:r>
            <a:br>
              <a:rPr lang="en-US" sz="4000" b="1" dirty="0" smtClean="0"/>
            </a:br>
            <a:r>
              <a:rPr lang="en-US" sz="3200" b="1" dirty="0" smtClean="0"/>
              <a:t/>
            </a:r>
            <a:br>
              <a:rPr lang="en-US" sz="3200" b="1" dirty="0" smtClean="0"/>
            </a:br>
            <a:endParaRPr lang="en-US" sz="3200" b="1" dirty="0"/>
          </a:p>
        </p:txBody>
      </p:sp>
      <p:sp>
        <p:nvSpPr>
          <p:cNvPr id="8" name="TextBox 7"/>
          <p:cNvSpPr txBox="1"/>
          <p:nvPr/>
        </p:nvSpPr>
        <p:spPr>
          <a:xfrm>
            <a:off x="706582" y="1676400"/>
            <a:ext cx="7696200" cy="3600986"/>
          </a:xfrm>
          <a:prstGeom prst="rect">
            <a:avLst/>
          </a:prstGeom>
          <a:noFill/>
        </p:spPr>
        <p:txBody>
          <a:bodyPr wrap="square" rtlCol="0">
            <a:spAutoFit/>
          </a:bodyPr>
          <a:lstStyle/>
          <a:p>
            <a:pPr marL="285750" indent="-285750">
              <a:buFont typeface="Arial" pitchFamily="34" charset="0"/>
              <a:buChar char="•"/>
            </a:pPr>
            <a:r>
              <a:rPr lang="en-US" sz="3600" i="1" dirty="0" smtClean="0"/>
              <a:t>Though they may be brief, admin must provide specific, scripted feedback within 10 days of visit IF data is to be used in the evaluation…</a:t>
            </a:r>
          </a:p>
          <a:p>
            <a:pPr marL="742950" lvl="1" indent="-285750">
              <a:buFont typeface="Arial" pitchFamily="34" charset="0"/>
              <a:buChar char="•"/>
            </a:pPr>
            <a:r>
              <a:rPr lang="en-US" sz="2800" i="1" dirty="0" smtClean="0"/>
              <a:t>Date of visit</a:t>
            </a:r>
          </a:p>
          <a:p>
            <a:pPr marL="742950" lvl="1" indent="-285750">
              <a:buFont typeface="Arial" pitchFamily="34" charset="0"/>
              <a:buChar char="•"/>
            </a:pPr>
            <a:r>
              <a:rPr lang="en-US" sz="2800" i="1" dirty="0" smtClean="0"/>
              <a:t>Elements observed</a:t>
            </a:r>
          </a:p>
          <a:p>
            <a:pPr marL="742950" lvl="1" indent="-285750">
              <a:buFont typeface="Arial" pitchFamily="34" charset="0"/>
              <a:buChar char="•"/>
            </a:pPr>
            <a:r>
              <a:rPr lang="en-US" sz="2800" i="1" dirty="0" smtClean="0"/>
              <a:t>Specific evidence of the element</a:t>
            </a:r>
            <a:endParaRPr lang="en-US" sz="2800" dirty="0"/>
          </a:p>
        </p:txBody>
      </p:sp>
    </p:spTree>
    <p:extLst>
      <p:ext uri="{BB962C8B-B14F-4D97-AF65-F5344CB8AC3E}">
        <p14:creationId xmlns:p14="http://schemas.microsoft.com/office/powerpoint/2010/main" val="4005857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762000"/>
            <a:ext cx="8534400" cy="914400"/>
          </a:xfrm>
        </p:spPr>
        <p:txBody>
          <a:bodyPr>
            <a:noAutofit/>
          </a:bodyPr>
          <a:lstStyle/>
          <a:p>
            <a:r>
              <a:rPr lang="en-US" sz="4000" b="1" dirty="0" smtClean="0"/>
              <a:t>Immediately After Classroom Visit</a:t>
            </a:r>
            <a:br>
              <a:rPr lang="en-US" sz="4000" b="1" dirty="0" smtClean="0"/>
            </a:br>
            <a:r>
              <a:rPr lang="en-US" sz="3200" b="1" dirty="0" smtClean="0"/>
              <a:t/>
            </a:r>
            <a:br>
              <a:rPr lang="en-US" sz="3200" b="1" dirty="0" smtClean="0"/>
            </a:br>
            <a:endParaRPr lang="en-US" sz="3200" b="1" dirty="0"/>
          </a:p>
        </p:txBody>
      </p:sp>
      <p:sp>
        <p:nvSpPr>
          <p:cNvPr id="8" name="TextBox 7"/>
          <p:cNvSpPr txBox="1"/>
          <p:nvPr/>
        </p:nvSpPr>
        <p:spPr>
          <a:xfrm>
            <a:off x="609600" y="1295400"/>
            <a:ext cx="7696200" cy="5632311"/>
          </a:xfrm>
          <a:prstGeom prst="rect">
            <a:avLst/>
          </a:prstGeom>
          <a:noFill/>
        </p:spPr>
        <p:txBody>
          <a:bodyPr wrap="square" rtlCol="0">
            <a:spAutoFit/>
          </a:bodyPr>
          <a:lstStyle/>
          <a:p>
            <a:pPr marL="285750" indent="-285750">
              <a:buFont typeface="Arial" pitchFamily="34" charset="0"/>
              <a:buChar char="•"/>
            </a:pPr>
            <a:r>
              <a:rPr lang="en-US" sz="2800" i="1" dirty="0" smtClean="0"/>
              <a:t>Make notes about the lesson that was observed</a:t>
            </a:r>
          </a:p>
          <a:p>
            <a:pPr marL="1200150" lvl="2" indent="-285750">
              <a:buFont typeface="Arial" pitchFamily="34" charset="0"/>
              <a:buChar char="•"/>
            </a:pPr>
            <a:r>
              <a:rPr lang="en-US" sz="2400" i="1" dirty="0" smtClean="0"/>
              <a:t>Focus on DQ5, DQ7, DQ8, &amp; DQ9</a:t>
            </a:r>
          </a:p>
          <a:p>
            <a:pPr marL="1200150" lvl="2" indent="-285750">
              <a:buFont typeface="Arial" pitchFamily="34" charset="0"/>
              <a:buChar char="•"/>
            </a:pPr>
            <a:r>
              <a:rPr lang="en-US" sz="2400" i="1" dirty="0" smtClean="0"/>
              <a:t>Any particular relevant student behaviors</a:t>
            </a:r>
          </a:p>
          <a:p>
            <a:pPr marL="1200150" lvl="2" indent="-285750">
              <a:buFont typeface="Arial" pitchFamily="34" charset="0"/>
              <a:buChar char="•"/>
            </a:pPr>
            <a:r>
              <a:rPr lang="en-US" sz="2400" i="1" dirty="0" smtClean="0"/>
              <a:t>Any moments that you thought went very well</a:t>
            </a:r>
          </a:p>
          <a:p>
            <a:pPr marL="1200150" lvl="2" indent="-285750">
              <a:buFont typeface="Arial" pitchFamily="34" charset="0"/>
              <a:buChar char="•"/>
            </a:pPr>
            <a:r>
              <a:rPr lang="en-US" sz="2400" i="1" dirty="0" smtClean="0"/>
              <a:t>Any difficulties and how you addressed them</a:t>
            </a:r>
          </a:p>
          <a:p>
            <a:pPr marL="285750" indent="-285750">
              <a:buFont typeface="Arial" pitchFamily="34" charset="0"/>
              <a:buChar char="•"/>
            </a:pPr>
            <a:endParaRPr lang="en-US" sz="1200" i="1" dirty="0"/>
          </a:p>
          <a:p>
            <a:pPr marL="285750" indent="-285750">
              <a:buFont typeface="Arial" pitchFamily="34" charset="0"/>
              <a:buChar char="•"/>
            </a:pPr>
            <a:r>
              <a:rPr lang="en-US" sz="2800" i="1" dirty="0" smtClean="0"/>
              <a:t>If not collected in advance, revisit and revise the lesson plan to ensure it addresses Domain 2 elements</a:t>
            </a:r>
          </a:p>
          <a:p>
            <a:pPr marL="285750" indent="-285750">
              <a:buFont typeface="Arial" pitchFamily="34" charset="0"/>
              <a:buChar char="•"/>
            </a:pPr>
            <a:endParaRPr lang="en-US" sz="1200" i="1" dirty="0"/>
          </a:p>
          <a:p>
            <a:pPr marL="285750" indent="-285750">
              <a:buFont typeface="Arial" pitchFamily="34" charset="0"/>
              <a:buChar char="•"/>
            </a:pPr>
            <a:r>
              <a:rPr lang="en-US" sz="2800" i="1" dirty="0" smtClean="0"/>
              <a:t>Review observation feedback and gather artifacts tied to scored elements</a:t>
            </a:r>
          </a:p>
          <a:p>
            <a:pPr marL="1200150" lvl="2" indent="-285750">
              <a:buFont typeface="Arial" pitchFamily="34" charset="0"/>
              <a:buChar char="•"/>
            </a:pPr>
            <a:r>
              <a:rPr lang="en-US" sz="2400" i="1" dirty="0" smtClean="0"/>
              <a:t>Consider student work samples</a:t>
            </a:r>
          </a:p>
          <a:p>
            <a:pPr marL="1200150" lvl="2" indent="-285750">
              <a:buFont typeface="Arial" pitchFamily="34" charset="0"/>
              <a:buChar char="•"/>
            </a:pPr>
            <a:r>
              <a:rPr lang="en-US" sz="2400" i="1" dirty="0" smtClean="0"/>
              <a:t>Take pictures of classroom</a:t>
            </a:r>
          </a:p>
          <a:p>
            <a:pPr marL="285750" indent="-285750">
              <a:buFont typeface="Arial" pitchFamily="34" charset="0"/>
              <a:buChar char="•"/>
            </a:pPr>
            <a:endParaRPr lang="en-US" sz="2400" dirty="0"/>
          </a:p>
        </p:txBody>
      </p:sp>
    </p:spTree>
    <p:extLst>
      <p:ext uri="{BB962C8B-B14F-4D97-AF65-F5344CB8AC3E}">
        <p14:creationId xmlns:p14="http://schemas.microsoft.com/office/powerpoint/2010/main" val="2679861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762000"/>
            <a:ext cx="8534400" cy="914400"/>
          </a:xfrm>
        </p:spPr>
        <p:txBody>
          <a:bodyPr>
            <a:noAutofit/>
          </a:bodyPr>
          <a:lstStyle/>
          <a:p>
            <a:r>
              <a:rPr lang="en-US" sz="4000" b="1" dirty="0" smtClean="0"/>
              <a:t>Post-Conference?</a:t>
            </a:r>
            <a:br>
              <a:rPr lang="en-US" sz="4000" b="1" dirty="0" smtClean="0"/>
            </a:br>
            <a:r>
              <a:rPr lang="en-US" sz="3200" b="1" dirty="0" smtClean="0"/>
              <a:t/>
            </a:r>
            <a:br>
              <a:rPr lang="en-US" sz="3200" b="1" dirty="0" smtClean="0"/>
            </a:br>
            <a:endParaRPr lang="en-US" sz="3200" b="1" dirty="0"/>
          </a:p>
        </p:txBody>
      </p:sp>
      <p:sp>
        <p:nvSpPr>
          <p:cNvPr id="8" name="TextBox 7"/>
          <p:cNvSpPr txBox="1"/>
          <p:nvPr/>
        </p:nvSpPr>
        <p:spPr>
          <a:xfrm>
            <a:off x="619932" y="1066800"/>
            <a:ext cx="7696200" cy="6370975"/>
          </a:xfrm>
          <a:prstGeom prst="rect">
            <a:avLst/>
          </a:prstGeom>
          <a:noFill/>
        </p:spPr>
        <p:txBody>
          <a:bodyPr wrap="square" rtlCol="0">
            <a:spAutoFit/>
          </a:bodyPr>
          <a:lstStyle/>
          <a:p>
            <a:pPr marL="285750" indent="-285750">
              <a:buFont typeface="Arial" pitchFamily="34" charset="0"/>
              <a:buChar char="•"/>
            </a:pPr>
            <a:r>
              <a:rPr lang="en-US" sz="2400" i="1" dirty="0" smtClean="0"/>
              <a:t>Within 10 days, but as close to observation as possible, you should have feedback on the observation</a:t>
            </a:r>
          </a:p>
          <a:p>
            <a:endParaRPr lang="en-US" sz="2400" b="1" i="1" dirty="0" smtClean="0">
              <a:solidFill>
                <a:srgbClr val="FF0000"/>
              </a:solidFill>
            </a:endParaRPr>
          </a:p>
          <a:p>
            <a:pPr marL="342900" indent="-342900">
              <a:buFont typeface="Arial" pitchFamily="34" charset="0"/>
              <a:buChar char="•"/>
            </a:pPr>
            <a:r>
              <a:rPr lang="en-US" sz="2400" b="1" i="1" dirty="0" smtClean="0">
                <a:solidFill>
                  <a:srgbClr val="FF0000"/>
                </a:solidFill>
              </a:rPr>
              <a:t>Request </a:t>
            </a:r>
            <a:r>
              <a:rPr lang="en-US" sz="2400" b="1" i="1" dirty="0">
                <a:solidFill>
                  <a:srgbClr val="FF0000"/>
                </a:solidFill>
              </a:rPr>
              <a:t>by email if 5 days without feedback</a:t>
            </a:r>
          </a:p>
          <a:p>
            <a:endParaRPr lang="en-US" sz="2400" i="1" dirty="0"/>
          </a:p>
          <a:p>
            <a:pPr marL="342900" indent="-342900">
              <a:buFont typeface="Arial" panose="020B0604020202020204" pitchFamily="34" charset="0"/>
              <a:buChar char="•"/>
            </a:pPr>
            <a:r>
              <a:rPr lang="en-US" sz="2400" b="1" i="1" dirty="0" smtClean="0">
                <a:solidFill>
                  <a:srgbClr val="FF0000"/>
                </a:solidFill>
              </a:rPr>
              <a:t>Ask for a conversation to discuss what was observed</a:t>
            </a:r>
          </a:p>
          <a:p>
            <a:endParaRPr lang="en-US" sz="2400" b="1" i="1" dirty="0" smtClean="0"/>
          </a:p>
          <a:p>
            <a:pPr marL="285750" indent="-285750">
              <a:buFont typeface="Arial" pitchFamily="34" charset="0"/>
              <a:buChar char="•"/>
            </a:pPr>
            <a:r>
              <a:rPr lang="en-US" sz="2400" b="1" i="1" dirty="0" smtClean="0">
                <a:solidFill>
                  <a:srgbClr val="FF0000"/>
                </a:solidFill>
              </a:rPr>
              <a:t>Bring Evidence &amp; Artifacts</a:t>
            </a:r>
          </a:p>
          <a:p>
            <a:pPr marL="285750" indent="-285750">
              <a:buFont typeface="Arial" pitchFamily="34" charset="0"/>
              <a:buChar char="•"/>
            </a:pPr>
            <a:endParaRPr lang="en-US" sz="2400" b="1" i="1" dirty="0">
              <a:solidFill>
                <a:srgbClr val="FF0000"/>
              </a:solidFill>
            </a:endParaRPr>
          </a:p>
          <a:p>
            <a:pPr marL="285750" indent="-285750">
              <a:buFont typeface="Arial" pitchFamily="34" charset="0"/>
              <a:buChar char="•"/>
            </a:pPr>
            <a:r>
              <a:rPr lang="en-US" sz="2400" i="1" dirty="0" smtClean="0"/>
              <a:t>Be prepared to speak</a:t>
            </a:r>
          </a:p>
          <a:p>
            <a:r>
              <a:rPr lang="en-US" sz="2400" i="1" dirty="0"/>
              <a:t>c</a:t>
            </a:r>
            <a:r>
              <a:rPr lang="en-US" sz="2400" i="1" dirty="0" smtClean="0"/>
              <a:t>onfidently about the </a:t>
            </a:r>
          </a:p>
          <a:p>
            <a:r>
              <a:rPr lang="en-US" sz="2400" i="1" dirty="0"/>
              <a:t>l</a:t>
            </a:r>
            <a:r>
              <a:rPr lang="en-US" sz="2400" i="1" dirty="0" smtClean="0"/>
              <a:t>earning strategies used</a:t>
            </a:r>
          </a:p>
          <a:p>
            <a:r>
              <a:rPr lang="en-US" sz="2400" i="1" dirty="0"/>
              <a:t>d</a:t>
            </a:r>
            <a:r>
              <a:rPr lang="en-US" sz="2400" i="1" dirty="0" smtClean="0"/>
              <a:t>uring the lesson</a:t>
            </a:r>
          </a:p>
          <a:p>
            <a:endParaRPr lang="en-US" sz="2400" i="1" dirty="0"/>
          </a:p>
          <a:p>
            <a:pPr marL="342900" indent="-342900">
              <a:buFont typeface="Arial" panose="020B0604020202020204" pitchFamily="34" charset="0"/>
              <a:buChar char="•"/>
            </a:pPr>
            <a:r>
              <a:rPr lang="en-US" sz="2400" b="1" i="1" dirty="0" smtClean="0">
                <a:solidFill>
                  <a:srgbClr val="FF0000"/>
                </a:solidFill>
              </a:rPr>
              <a:t>Take Notes!</a:t>
            </a:r>
          </a:p>
          <a:p>
            <a:endParaRPr lang="en-US" sz="2400" i="1" dirty="0"/>
          </a:p>
          <a:p>
            <a:endParaRPr lang="en-US" sz="2400" dirty="0"/>
          </a:p>
        </p:txBody>
      </p:sp>
      <p:pic>
        <p:nvPicPr>
          <p:cNvPr id="5" name="Content Placeholder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3505200"/>
            <a:ext cx="3591732" cy="3112835"/>
          </a:xfrm>
          <a:prstGeom prst="rect">
            <a:avLst/>
          </a:prstGeom>
        </p:spPr>
      </p:pic>
    </p:spTree>
    <p:extLst>
      <p:ext uri="{BB962C8B-B14F-4D97-AF65-F5344CB8AC3E}">
        <p14:creationId xmlns:p14="http://schemas.microsoft.com/office/powerpoint/2010/main" val="3369582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762000"/>
            <a:ext cx="8534400" cy="914400"/>
          </a:xfrm>
        </p:spPr>
        <p:txBody>
          <a:bodyPr>
            <a:noAutofit/>
          </a:bodyPr>
          <a:lstStyle/>
          <a:p>
            <a:r>
              <a:rPr lang="en-US" sz="4000" b="1" dirty="0" smtClean="0"/>
              <a:t>Post-Conference Goal</a:t>
            </a:r>
            <a:br>
              <a:rPr lang="en-US" sz="4000" b="1" dirty="0" smtClean="0"/>
            </a:br>
            <a:r>
              <a:rPr lang="en-US" sz="3200" b="1" dirty="0" smtClean="0"/>
              <a:t/>
            </a:r>
            <a:br>
              <a:rPr lang="en-US" sz="3200" b="1" dirty="0" smtClean="0"/>
            </a:br>
            <a:endParaRPr lang="en-US" sz="3200" b="1" dirty="0"/>
          </a:p>
        </p:txBody>
      </p:sp>
      <p:sp>
        <p:nvSpPr>
          <p:cNvPr id="8" name="TextBox 7"/>
          <p:cNvSpPr txBox="1"/>
          <p:nvPr/>
        </p:nvSpPr>
        <p:spPr>
          <a:xfrm>
            <a:off x="619932" y="1219102"/>
            <a:ext cx="7696200" cy="5570756"/>
          </a:xfrm>
          <a:prstGeom prst="rect">
            <a:avLst/>
          </a:prstGeom>
          <a:noFill/>
        </p:spPr>
        <p:txBody>
          <a:bodyPr wrap="square" rtlCol="0">
            <a:spAutoFit/>
          </a:bodyPr>
          <a:lstStyle/>
          <a:p>
            <a:r>
              <a:rPr lang="en-US" sz="2800" i="1" dirty="0" smtClean="0"/>
              <a:t>Because the shift in observation processes is intended to allow for evaluation over time, the individual classroom visits will </a:t>
            </a:r>
            <a:r>
              <a:rPr lang="en-US" sz="2800" b="1" i="1" u="sng" dirty="0" smtClean="0"/>
              <a:t>NOT</a:t>
            </a:r>
            <a:r>
              <a:rPr lang="en-US" sz="2800" i="1" dirty="0" smtClean="0"/>
              <a:t> be scored. </a:t>
            </a:r>
            <a:r>
              <a:rPr lang="en-US" sz="2800" b="1" i="1" dirty="0" smtClean="0">
                <a:solidFill>
                  <a:srgbClr val="FF0000"/>
                </a:solidFill>
              </a:rPr>
              <a:t>Meeting with your observing administrator gives you the opportunity to talk about where the current evidences might be scored and what would need to be seen to reach the next level. </a:t>
            </a:r>
          </a:p>
          <a:p>
            <a:endParaRPr lang="en-US" sz="2800" b="1" i="1" dirty="0">
              <a:solidFill>
                <a:srgbClr val="FF0000"/>
              </a:solidFill>
            </a:endParaRPr>
          </a:p>
          <a:p>
            <a:r>
              <a:rPr lang="en-US" sz="2800" b="1" i="1" dirty="0" smtClean="0"/>
              <a:t>Know What You Need:</a:t>
            </a:r>
            <a:endParaRPr lang="en-US" sz="2400" i="1" dirty="0" smtClean="0"/>
          </a:p>
          <a:p>
            <a:pPr marL="800100" lvl="1" indent="-342900">
              <a:buFont typeface="Arial" panose="020B0604020202020204" pitchFamily="34" charset="0"/>
              <a:buChar char="•"/>
            </a:pPr>
            <a:r>
              <a:rPr lang="en-US" sz="2000" b="1" i="1" dirty="0" smtClean="0"/>
              <a:t>To be HE in Domain 1—</a:t>
            </a:r>
          </a:p>
          <a:p>
            <a:pPr marL="1257300" lvl="2" indent="-342900">
              <a:buFont typeface="Arial" panose="020B0604020202020204" pitchFamily="34" charset="0"/>
              <a:buChar char="•"/>
            </a:pPr>
            <a:r>
              <a:rPr lang="en-US" sz="2000" b="1" i="1" dirty="0" smtClean="0"/>
              <a:t>No elements at Beginning or Not Using</a:t>
            </a:r>
          </a:p>
          <a:p>
            <a:pPr marL="1257300" lvl="2" indent="-342900">
              <a:buFont typeface="Arial" panose="020B0604020202020204" pitchFamily="34" charset="0"/>
              <a:buChar char="•"/>
            </a:pPr>
            <a:r>
              <a:rPr lang="en-US" sz="2000" b="1" i="1" dirty="0" smtClean="0"/>
              <a:t>60% elements at Applying</a:t>
            </a:r>
          </a:p>
          <a:p>
            <a:pPr marL="1257300" lvl="2" indent="-342900">
              <a:buFont typeface="Arial" panose="020B0604020202020204" pitchFamily="34" charset="0"/>
              <a:buChar char="•"/>
            </a:pPr>
            <a:r>
              <a:rPr lang="en-US" sz="2000" b="1" i="1" dirty="0" smtClean="0"/>
              <a:t>One element at Innovating</a:t>
            </a:r>
            <a:endParaRPr lang="en-US" sz="2000" b="1" i="1" dirty="0"/>
          </a:p>
          <a:p>
            <a:endParaRPr lang="en-US" sz="2400" dirty="0"/>
          </a:p>
        </p:txBody>
      </p:sp>
    </p:spTree>
    <p:extLst>
      <p:ext uri="{BB962C8B-B14F-4D97-AF65-F5344CB8AC3E}">
        <p14:creationId xmlns:p14="http://schemas.microsoft.com/office/powerpoint/2010/main" val="554869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762000"/>
            <a:ext cx="8534400" cy="914400"/>
          </a:xfrm>
        </p:spPr>
        <p:txBody>
          <a:bodyPr>
            <a:noAutofit/>
          </a:bodyPr>
          <a:lstStyle/>
          <a:p>
            <a:r>
              <a:rPr lang="en-US" sz="4000" b="1" dirty="0" smtClean="0"/>
              <a:t>Closing Domain 1</a:t>
            </a:r>
            <a:br>
              <a:rPr lang="en-US" sz="4000" b="1" dirty="0" smtClean="0"/>
            </a:br>
            <a:r>
              <a:rPr lang="en-US" sz="3200" b="1" dirty="0" smtClean="0"/>
              <a:t/>
            </a:r>
            <a:br>
              <a:rPr lang="en-US" sz="3200" b="1" dirty="0" smtClean="0"/>
            </a:br>
            <a:endParaRPr lang="en-US" sz="3200" b="1" dirty="0"/>
          </a:p>
        </p:txBody>
      </p:sp>
      <p:sp>
        <p:nvSpPr>
          <p:cNvPr id="8" name="TextBox 7"/>
          <p:cNvSpPr txBox="1"/>
          <p:nvPr/>
        </p:nvSpPr>
        <p:spPr>
          <a:xfrm>
            <a:off x="619932" y="1219102"/>
            <a:ext cx="7696200" cy="5201424"/>
          </a:xfrm>
          <a:prstGeom prst="rect">
            <a:avLst/>
          </a:prstGeom>
          <a:noFill/>
        </p:spPr>
        <p:txBody>
          <a:bodyPr wrap="square" rtlCol="0">
            <a:spAutoFit/>
          </a:bodyPr>
          <a:lstStyle/>
          <a:p>
            <a:r>
              <a:rPr lang="en-US" sz="2800" i="1" dirty="0" smtClean="0"/>
              <a:t>Once the administrator has collected sufficient evidence to support scoring of Domain 1, they can recommend that the results be finalized.</a:t>
            </a:r>
          </a:p>
          <a:p>
            <a:endParaRPr lang="en-US" sz="2800" b="1" i="1" dirty="0"/>
          </a:p>
          <a:p>
            <a:r>
              <a:rPr lang="en-US" sz="2800" b="1" i="1" dirty="0" smtClean="0">
                <a:solidFill>
                  <a:srgbClr val="FF0000"/>
                </a:solidFill>
              </a:rPr>
              <a:t>If the teacher believes that the score can be improved, he/she may request that the observation remain open and classroom visits will continue.</a:t>
            </a:r>
          </a:p>
          <a:p>
            <a:endParaRPr lang="en-US" sz="2800" b="1" i="1" dirty="0">
              <a:solidFill>
                <a:srgbClr val="FF0000"/>
              </a:solidFill>
            </a:endParaRPr>
          </a:p>
          <a:p>
            <a:pPr algn="ctr"/>
            <a:r>
              <a:rPr lang="en-US" sz="2400" b="1" dirty="0" smtClean="0"/>
              <a:t>The Instructional Practices Score (D1 + DP) must be completed by the end of </a:t>
            </a:r>
            <a:r>
              <a:rPr lang="en-US" sz="2400" b="1" dirty="0" err="1" smtClean="0"/>
              <a:t>Qtr</a:t>
            </a:r>
            <a:r>
              <a:rPr lang="en-US" sz="2400" b="1" dirty="0" smtClean="0"/>
              <a:t> 3.</a:t>
            </a:r>
            <a:endParaRPr lang="en-US" b="1" dirty="0"/>
          </a:p>
          <a:p>
            <a:endParaRPr lang="en-US" sz="2400" dirty="0"/>
          </a:p>
        </p:txBody>
      </p:sp>
    </p:spTree>
    <p:extLst>
      <p:ext uri="{BB962C8B-B14F-4D97-AF65-F5344CB8AC3E}">
        <p14:creationId xmlns:p14="http://schemas.microsoft.com/office/powerpoint/2010/main" val="2735602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8001000" cy="5715000"/>
          </a:xfrm>
        </p:spPr>
        <p:txBody>
          <a:bodyPr/>
          <a:lstStyle/>
          <a:p>
            <a:r>
              <a:rPr lang="en-US" sz="6000" b="1" dirty="0" smtClean="0"/>
              <a:t>You Have Control!!!</a:t>
            </a:r>
            <a:br>
              <a:rPr lang="en-US" sz="6000" b="1" dirty="0" smtClean="0"/>
            </a:br>
            <a:r>
              <a:rPr lang="en-US" dirty="0" smtClean="0"/>
              <a:t>Perhaps more than you think….</a:t>
            </a:r>
            <a:endParaRPr lang="en-US" dirty="0"/>
          </a:p>
        </p:txBody>
      </p:sp>
    </p:spTree>
    <p:extLst>
      <p:ext uri="{BB962C8B-B14F-4D97-AF65-F5344CB8AC3E}">
        <p14:creationId xmlns:p14="http://schemas.microsoft.com/office/powerpoint/2010/main" val="462508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457200"/>
            <a:ext cx="8001000" cy="5715000"/>
          </a:xfrm>
        </p:spPr>
        <p:txBody>
          <a:bodyPr/>
          <a:lstStyle/>
          <a:p>
            <a:pPr algn="ctr"/>
            <a:r>
              <a:rPr lang="en-US" sz="6000" b="1" dirty="0" smtClean="0"/>
              <a:t>Self-Advocacy Makes A Difference…</a:t>
            </a:r>
            <a:br>
              <a:rPr lang="en-US" sz="6000" b="1" dirty="0" smtClean="0"/>
            </a:br>
            <a:r>
              <a:rPr lang="en-US" sz="4000" dirty="0" smtClean="0"/>
              <a:t>Be </a:t>
            </a:r>
            <a:r>
              <a:rPr lang="en-US" sz="4000" b="1" u="sng" dirty="0" smtClean="0">
                <a:solidFill>
                  <a:srgbClr val="FF0000"/>
                </a:solidFill>
              </a:rPr>
              <a:t>EMPOWERED!</a:t>
            </a:r>
            <a:br>
              <a:rPr lang="en-US" sz="4000" b="1" u="sng" dirty="0" smtClean="0">
                <a:solidFill>
                  <a:srgbClr val="FF0000"/>
                </a:solidFill>
              </a:rPr>
            </a:br>
            <a:r>
              <a:rPr lang="en-US" sz="4000" dirty="0" smtClean="0">
                <a:solidFill>
                  <a:schemeClr val="tx1"/>
                </a:solidFill>
              </a:rPr>
              <a:t>Become strong</a:t>
            </a:r>
            <a:r>
              <a:rPr lang="en-US" sz="4000" dirty="0" smtClean="0"/>
              <a:t>, </a:t>
            </a:r>
            <a:r>
              <a:rPr lang="en-US" sz="4000" smtClean="0"/>
              <a:t>confident </a:t>
            </a:r>
            <a:br>
              <a:rPr lang="en-US" sz="4000" smtClean="0"/>
            </a:br>
            <a:r>
              <a:rPr lang="en-US" sz="4000" smtClean="0"/>
              <a:t>self-advocates</a:t>
            </a:r>
            <a:r>
              <a:rPr lang="en-US" sz="4000" dirty="0" smtClean="0"/>
              <a:t>! </a:t>
            </a:r>
            <a:endParaRPr lang="en-US" sz="4000" dirty="0"/>
          </a:p>
        </p:txBody>
      </p:sp>
    </p:spTree>
    <p:extLst>
      <p:ext uri="{BB962C8B-B14F-4D97-AF65-F5344CB8AC3E}">
        <p14:creationId xmlns:p14="http://schemas.microsoft.com/office/powerpoint/2010/main" val="2917363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685800"/>
            <a:ext cx="7391400" cy="4572000"/>
          </a:xfrm>
        </p:spPr>
        <p:txBody>
          <a:bodyPr/>
          <a:lstStyle/>
          <a:p>
            <a:r>
              <a:rPr lang="en-US" dirty="0" smtClean="0"/>
              <a:t>Personal Reflection:</a:t>
            </a:r>
            <a:br>
              <a:rPr lang="en-US" dirty="0" smtClean="0"/>
            </a:br>
            <a:r>
              <a:rPr lang="en-US" sz="4800" dirty="0" smtClean="0"/>
              <a:t>How do administrator observations make you feel?</a:t>
            </a:r>
            <a:endParaRPr lang="en-US" dirty="0"/>
          </a:p>
        </p:txBody>
      </p:sp>
      <p:sp>
        <p:nvSpPr>
          <p:cNvPr id="4" name="Rectangle 3"/>
          <p:cNvSpPr/>
          <p:nvPr/>
        </p:nvSpPr>
        <p:spPr>
          <a:xfrm rot="20168137">
            <a:off x="764776" y="1537465"/>
            <a:ext cx="252184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Anxious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ectangle 4"/>
          <p:cNvSpPr/>
          <p:nvPr/>
        </p:nvSpPr>
        <p:spPr>
          <a:xfrm rot="1015345">
            <a:off x="3605694" y="1288090"/>
            <a:ext cx="508479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Self-conscious</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Rectangle 5"/>
          <p:cNvSpPr/>
          <p:nvPr/>
        </p:nvSpPr>
        <p:spPr>
          <a:xfrm rot="21143794">
            <a:off x="4094738" y="4267200"/>
            <a:ext cx="4106702" cy="923330"/>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4">
                    <a:lumMod val="60000"/>
                    <a:lumOff val="40000"/>
                  </a:schemeClr>
                </a:solidFill>
                <a:effectLst>
                  <a:outerShdw blurRad="41275" dist="12700" dir="12000000" algn="tl" rotWithShape="0">
                    <a:srgbClr val="000000">
                      <a:alpha val="40000"/>
                    </a:srgbClr>
                  </a:outerShdw>
                </a:effectLst>
              </a:rPr>
              <a:t>Under-valued</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accent4">
                  <a:lumMod val="60000"/>
                  <a:lumOff val="40000"/>
                </a:schemeClr>
              </a:solidFill>
              <a:effectLst>
                <a:outerShdw blurRad="41275" dist="12700" dir="12000000" algn="tl" rotWithShape="0">
                  <a:srgbClr val="000000">
                    <a:alpha val="40000"/>
                  </a:srgbClr>
                </a:outerShdw>
              </a:effectLst>
            </a:endParaRPr>
          </a:p>
        </p:txBody>
      </p:sp>
      <p:sp>
        <p:nvSpPr>
          <p:cNvPr id="7" name="Rectangle 6"/>
          <p:cNvSpPr/>
          <p:nvPr/>
        </p:nvSpPr>
        <p:spPr>
          <a:xfrm rot="1065617">
            <a:off x="1679784" y="4630581"/>
            <a:ext cx="2569935"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chemeClr val="accent3">
                    <a:lumMod val="60000"/>
                    <a:lumOff val="40000"/>
                  </a:schemeClr>
                </a:solidFill>
                <a:effectLst>
                  <a:outerShdw blurRad="38100" dist="38100" dir="7020000" algn="tl">
                    <a:srgbClr val="000000">
                      <a:alpha val="35000"/>
                    </a:srgbClr>
                  </a:outerShdw>
                </a:effectLst>
              </a:rPr>
              <a:t>BULLIED</a:t>
            </a:r>
            <a:endParaRPr lang="en-US" sz="5400" b="1" cap="none" spc="0" dirty="0">
              <a:ln w="24500" cmpd="dbl">
                <a:solidFill>
                  <a:schemeClr val="accent2">
                    <a:shade val="85000"/>
                    <a:satMod val="155000"/>
                  </a:schemeClr>
                </a:solidFill>
                <a:prstDash val="solid"/>
                <a:miter lim="800000"/>
              </a:ln>
              <a:solidFill>
                <a:schemeClr val="accent3">
                  <a:lumMod val="60000"/>
                  <a:lumOff val="40000"/>
                </a:schemeClr>
              </a:solidFill>
              <a:effectLst>
                <a:outerShdw blurRad="38100" dist="38100" dir="7020000" algn="tl">
                  <a:srgbClr val="000000">
                    <a:alpha val="35000"/>
                  </a:srgbClr>
                </a:outerShdw>
              </a:effectLst>
            </a:endParaRPr>
          </a:p>
        </p:txBody>
      </p:sp>
      <p:sp>
        <p:nvSpPr>
          <p:cNvPr id="8" name="Rectangle 7"/>
          <p:cNvSpPr/>
          <p:nvPr/>
        </p:nvSpPr>
        <p:spPr>
          <a:xfrm>
            <a:off x="2283657" y="1741415"/>
            <a:ext cx="3536097"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Intimidated</a:t>
            </a:r>
            <a:endParaRPr lang="en-US" sz="5400" b="1" cap="none" spc="0" dirty="0">
              <a:ln/>
              <a:solidFill>
                <a:schemeClr val="accent3"/>
              </a:solidFill>
              <a:effectLst/>
            </a:endParaRPr>
          </a:p>
        </p:txBody>
      </p:sp>
      <p:sp>
        <p:nvSpPr>
          <p:cNvPr id="9" name="Rectangle 8"/>
          <p:cNvSpPr/>
          <p:nvPr/>
        </p:nvSpPr>
        <p:spPr>
          <a:xfrm>
            <a:off x="2972641" y="3657600"/>
            <a:ext cx="3004733"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Defensive</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10" name="Rectangle 9"/>
          <p:cNvSpPr/>
          <p:nvPr/>
        </p:nvSpPr>
        <p:spPr>
          <a:xfrm rot="20633917">
            <a:off x="390554" y="2445359"/>
            <a:ext cx="7877498" cy="1569660"/>
          </a:xfrm>
          <a:prstGeom prst="rect">
            <a:avLst/>
          </a:prstGeom>
          <a:noFill/>
        </p:spPr>
        <p:txBody>
          <a:bodyPr wrap="square" lIns="91440" tIns="45720" rIns="91440" bIns="45720">
            <a:spAutoFit/>
          </a:bodyPr>
          <a:lstStyle/>
          <a:p>
            <a:pPr algn="ctr"/>
            <a:r>
              <a:rPr lang="en-US" sz="9600" b="1" cap="all" spc="0" dirty="0" err="1" smtClean="0">
                <a:ln w="381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EMPOWErED</a:t>
            </a:r>
            <a:endParaRPr lang="en-US" sz="9600" b="1" cap="all" spc="0" dirty="0">
              <a:ln w="381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5164224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anim calcmode="lin" valueType="num">
                                      <p:cBhvr>
                                        <p:cTn id="19" dur="1000" fill="hold"/>
                                        <p:tgtEl>
                                          <p:spTgt spid="7"/>
                                        </p:tgtEl>
                                        <p:attrNameLst>
                                          <p:attrName>ppt_x</p:attrName>
                                        </p:attrNameLst>
                                      </p:cBhvr>
                                      <p:tavLst>
                                        <p:tav tm="0">
                                          <p:val>
                                            <p:strVal val="#ppt_x"/>
                                          </p:val>
                                        </p:tav>
                                        <p:tav tm="100000">
                                          <p:val>
                                            <p:strVal val="#ppt_x"/>
                                          </p:val>
                                        </p:tav>
                                      </p:tavLst>
                                    </p:anim>
                                    <p:anim calcmode="lin" valueType="num">
                                      <p:cBhvr>
                                        <p:cTn id="2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down)">
                                      <p:cBhvr>
                                        <p:cTn id="35" dur="580">
                                          <p:stCondLst>
                                            <p:cond delay="0"/>
                                          </p:stCondLst>
                                        </p:cTn>
                                        <p:tgtEl>
                                          <p:spTgt spid="9"/>
                                        </p:tgtEl>
                                      </p:cBhvr>
                                    </p:animEffect>
                                    <p:anim calcmode="lin" valueType="num">
                                      <p:cBhvr>
                                        <p:cTn id="3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41" dur="26">
                                          <p:stCondLst>
                                            <p:cond delay="650"/>
                                          </p:stCondLst>
                                        </p:cTn>
                                        <p:tgtEl>
                                          <p:spTgt spid="9"/>
                                        </p:tgtEl>
                                      </p:cBhvr>
                                      <p:to x="100000" y="60000"/>
                                    </p:animScale>
                                    <p:animScale>
                                      <p:cBhvr>
                                        <p:cTn id="42" dur="166" decel="50000">
                                          <p:stCondLst>
                                            <p:cond delay="676"/>
                                          </p:stCondLst>
                                        </p:cTn>
                                        <p:tgtEl>
                                          <p:spTgt spid="9"/>
                                        </p:tgtEl>
                                      </p:cBhvr>
                                      <p:to x="100000" y="100000"/>
                                    </p:animScale>
                                    <p:animScale>
                                      <p:cBhvr>
                                        <p:cTn id="43" dur="26">
                                          <p:stCondLst>
                                            <p:cond delay="1312"/>
                                          </p:stCondLst>
                                        </p:cTn>
                                        <p:tgtEl>
                                          <p:spTgt spid="9"/>
                                        </p:tgtEl>
                                      </p:cBhvr>
                                      <p:to x="100000" y="80000"/>
                                    </p:animScale>
                                    <p:animScale>
                                      <p:cBhvr>
                                        <p:cTn id="44" dur="166" decel="50000">
                                          <p:stCondLst>
                                            <p:cond delay="1338"/>
                                          </p:stCondLst>
                                        </p:cTn>
                                        <p:tgtEl>
                                          <p:spTgt spid="9"/>
                                        </p:tgtEl>
                                      </p:cBhvr>
                                      <p:to x="100000" y="100000"/>
                                    </p:animScale>
                                    <p:animScale>
                                      <p:cBhvr>
                                        <p:cTn id="45" dur="26">
                                          <p:stCondLst>
                                            <p:cond delay="1642"/>
                                          </p:stCondLst>
                                        </p:cTn>
                                        <p:tgtEl>
                                          <p:spTgt spid="9"/>
                                        </p:tgtEl>
                                      </p:cBhvr>
                                      <p:to x="100000" y="90000"/>
                                    </p:animScale>
                                    <p:animScale>
                                      <p:cBhvr>
                                        <p:cTn id="46" dur="166" decel="50000">
                                          <p:stCondLst>
                                            <p:cond delay="1668"/>
                                          </p:stCondLst>
                                        </p:cTn>
                                        <p:tgtEl>
                                          <p:spTgt spid="9"/>
                                        </p:tgtEl>
                                      </p:cBhvr>
                                      <p:to x="100000" y="100000"/>
                                    </p:animScale>
                                    <p:animScale>
                                      <p:cBhvr>
                                        <p:cTn id="47" dur="26">
                                          <p:stCondLst>
                                            <p:cond delay="1808"/>
                                          </p:stCondLst>
                                        </p:cTn>
                                        <p:tgtEl>
                                          <p:spTgt spid="9"/>
                                        </p:tgtEl>
                                      </p:cBhvr>
                                      <p:to x="100000" y="95000"/>
                                    </p:animScale>
                                    <p:animScale>
                                      <p:cBhvr>
                                        <p:cTn id="48" dur="166" decel="50000">
                                          <p:stCondLst>
                                            <p:cond delay="1834"/>
                                          </p:stCondLst>
                                        </p:cTn>
                                        <p:tgtEl>
                                          <p:spTgt spid="9"/>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762000" y="1676400"/>
            <a:ext cx="7391400" cy="3733800"/>
          </a:xfrm>
        </p:spPr>
        <p:txBody>
          <a:bodyPr>
            <a:normAutofit/>
          </a:bodyPr>
          <a:lstStyle/>
          <a:p>
            <a:pPr algn="l"/>
            <a:r>
              <a:rPr lang="en-US" dirty="0" smtClean="0"/>
              <a:t>*Understand the importance of self-advocacy.</a:t>
            </a:r>
            <a:r>
              <a:rPr lang="en-US" dirty="0"/>
              <a:t/>
            </a:r>
            <a:br>
              <a:rPr lang="en-US" dirty="0"/>
            </a:br>
            <a:r>
              <a:rPr lang="en-US" dirty="0" smtClean="0"/>
              <a:t/>
            </a:r>
            <a:br>
              <a:rPr lang="en-US" dirty="0" smtClean="0"/>
            </a:br>
            <a:r>
              <a:rPr lang="en-US" dirty="0" smtClean="0"/>
              <a:t>*</a:t>
            </a:r>
            <a:r>
              <a:rPr lang="en-US" b="1" dirty="0" smtClean="0">
                <a:solidFill>
                  <a:srgbClr val="FF0000"/>
                </a:solidFill>
              </a:rPr>
              <a:t>Identify ways that teachers can become better   </a:t>
            </a:r>
            <a:br>
              <a:rPr lang="en-US" b="1" dirty="0" smtClean="0">
                <a:solidFill>
                  <a:srgbClr val="FF0000"/>
                </a:solidFill>
              </a:rPr>
            </a:br>
            <a:r>
              <a:rPr lang="en-US" b="1" dirty="0">
                <a:solidFill>
                  <a:srgbClr val="FF0000"/>
                </a:solidFill>
              </a:rPr>
              <a:t> </a:t>
            </a:r>
            <a:r>
              <a:rPr lang="en-US" b="1" dirty="0" smtClean="0">
                <a:solidFill>
                  <a:srgbClr val="FF0000"/>
                </a:solidFill>
              </a:rPr>
              <a:t> self-advocates during the observation cycle</a:t>
            </a:r>
            <a:r>
              <a:rPr lang="en-US" dirty="0" smtClean="0"/>
              <a:t>.</a:t>
            </a:r>
            <a:br>
              <a:rPr lang="en-US" dirty="0" smtClean="0"/>
            </a:br>
            <a:r>
              <a:rPr lang="en-US" dirty="0" smtClean="0"/>
              <a:t/>
            </a:r>
            <a:br>
              <a:rPr lang="en-US" dirty="0" smtClean="0"/>
            </a:br>
            <a:endParaRPr lang="en-US" dirty="0"/>
          </a:p>
        </p:txBody>
      </p:sp>
      <p:sp>
        <p:nvSpPr>
          <p:cNvPr id="6" name="Title 5"/>
          <p:cNvSpPr txBox="1">
            <a:spLocks/>
          </p:cNvSpPr>
          <p:nvPr/>
        </p:nvSpPr>
        <p:spPr>
          <a:xfrm>
            <a:off x="914400" y="762000"/>
            <a:ext cx="7366000" cy="9144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a:r>
              <a:rPr lang="en-US" sz="4000" b="1" dirty="0" smtClean="0"/>
              <a:t>Session Objectives</a:t>
            </a:r>
            <a:endParaRPr lang="en-US" sz="3200" b="1" dirty="0"/>
          </a:p>
        </p:txBody>
      </p:sp>
    </p:spTree>
    <p:extLst>
      <p:ext uri="{BB962C8B-B14F-4D97-AF65-F5344CB8AC3E}">
        <p14:creationId xmlns:p14="http://schemas.microsoft.com/office/powerpoint/2010/main" val="134690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4136"/>
            <a:ext cx="3886200" cy="5715000"/>
          </a:xfrm>
        </p:spPr>
        <p:txBody>
          <a:bodyPr/>
          <a:lstStyle/>
          <a:p>
            <a:r>
              <a:rPr lang="en-US" sz="3200" b="1" dirty="0" smtClean="0"/>
              <a:t>Instructional Master Contract</a:t>
            </a:r>
            <a:r>
              <a:rPr lang="en-US" dirty="0" smtClean="0"/>
              <a:t/>
            </a:r>
            <a:br>
              <a:rPr lang="en-US" dirty="0" smtClean="0"/>
            </a:br>
            <a:r>
              <a:rPr lang="en-US" sz="3200" i="1" dirty="0" smtClean="0"/>
              <a:t>Implementation of the Student Success Act MOU </a:t>
            </a:r>
            <a:r>
              <a:rPr lang="en-US" dirty="0" smtClean="0"/>
              <a:t/>
            </a:r>
            <a:br>
              <a:rPr lang="en-US" dirty="0" smtClean="0"/>
            </a:br>
            <a:r>
              <a:rPr lang="en-US" sz="2400" dirty="0" smtClean="0"/>
              <a:t>Section E, #3 </a:t>
            </a:r>
            <a:endParaRPr lang="en-US" sz="2400" dirty="0"/>
          </a:p>
        </p:txBody>
      </p:sp>
      <p:sp>
        <p:nvSpPr>
          <p:cNvPr id="4" name="Title 2"/>
          <p:cNvSpPr txBox="1">
            <a:spLocks/>
          </p:cNvSpPr>
          <p:nvPr/>
        </p:nvSpPr>
        <p:spPr>
          <a:xfrm>
            <a:off x="4343400" y="304800"/>
            <a:ext cx="4267200" cy="63246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114300" lvl="3"/>
            <a:r>
              <a:rPr lang="en-US" dirty="0"/>
              <a:t>The observation cycle has been designed to incorporate the elements of the NEAT process into the post-observation conference and reflection process.  In the event that a principal determines that a teacher is performing at an “Unsatisfactory” or “Developing/Needs Improvement” level, the procedures outlined in Article VII, Section H-6 shall be implemented to the extent they are not included or already covered by the formal observation cycle.  </a:t>
            </a:r>
            <a:r>
              <a:rPr lang="en-US" sz="2000" b="1" i="1" dirty="0">
                <a:solidFill>
                  <a:srgbClr val="FF0000"/>
                </a:solidFill>
              </a:rPr>
              <a:t>Teachers are entitled to union representation in meetings scheduled outside of the formal evaluation/observation cycle to discuss the teacher’s performance.</a:t>
            </a:r>
          </a:p>
        </p:txBody>
      </p:sp>
    </p:spTree>
    <p:extLst>
      <p:ext uri="{BB962C8B-B14F-4D97-AF65-F5344CB8AC3E}">
        <p14:creationId xmlns:p14="http://schemas.microsoft.com/office/powerpoint/2010/main" val="2149959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4136"/>
            <a:ext cx="4876800" cy="1239864"/>
          </a:xfrm>
        </p:spPr>
        <p:txBody>
          <a:bodyPr/>
          <a:lstStyle/>
          <a:p>
            <a:r>
              <a:rPr lang="en-US" sz="3200" b="1" dirty="0" smtClean="0"/>
              <a:t>What is Self-Advocacy?</a:t>
            </a:r>
            <a:endParaRPr lang="en-US" sz="2400" dirty="0"/>
          </a:p>
        </p:txBody>
      </p:sp>
      <p:sp>
        <p:nvSpPr>
          <p:cNvPr id="4" name="Title 2"/>
          <p:cNvSpPr txBox="1">
            <a:spLocks/>
          </p:cNvSpPr>
          <p:nvPr/>
        </p:nvSpPr>
        <p:spPr>
          <a:xfrm>
            <a:off x="533400" y="1371600"/>
            <a:ext cx="7772400" cy="4953000"/>
          </a:xfrm>
          <a:prstGeom prst="rect">
            <a:avLst/>
          </a:prstGeom>
        </p:spPr>
        <p:txBody>
          <a:bodyPr vert="horz" lIns="91440" tIns="45720" rIns="91440" bIns="45720" rtlCol="0" anchor="ctr">
            <a:normAutofit lnSpcReduction="10000"/>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marL="114300" lvl="3"/>
            <a:r>
              <a:rPr lang="en-US" sz="2400" b="1" dirty="0">
                <a:solidFill>
                  <a:srgbClr val="0070C0"/>
                </a:solidFill>
              </a:rPr>
              <a:t>Self-advocacy refers to an individual’s ability to effectively communicate, convey, negotiate or assert his or her own interests, desires, needs, and rights. </a:t>
            </a:r>
            <a:endParaRPr lang="en-US" sz="2400" b="1" dirty="0" smtClean="0">
              <a:solidFill>
                <a:srgbClr val="0070C0"/>
              </a:solidFill>
            </a:endParaRPr>
          </a:p>
          <a:p>
            <a:pPr marL="114300" lvl="3"/>
            <a:endParaRPr lang="en-US" sz="2000" b="1" i="1" dirty="0"/>
          </a:p>
          <a:p>
            <a:pPr marL="114300" lvl="3"/>
            <a:r>
              <a:rPr lang="en-US" sz="2000" b="1" i="1" dirty="0" smtClean="0"/>
              <a:t>Self-Advocacy </a:t>
            </a:r>
            <a:r>
              <a:rPr lang="en-US" sz="2000" b="1" i="1" u="sng" dirty="0" smtClean="0"/>
              <a:t>IS</a:t>
            </a:r>
            <a:r>
              <a:rPr lang="en-US" sz="2000" b="1" i="1" dirty="0" smtClean="0"/>
              <a:t>:</a:t>
            </a:r>
          </a:p>
          <a:p>
            <a:pPr marL="114300" lvl="3"/>
            <a:r>
              <a:rPr lang="en-US" sz="2000" b="1" i="1" dirty="0" smtClean="0"/>
              <a:t>*Speaking confidently about your classroom practices</a:t>
            </a:r>
          </a:p>
          <a:p>
            <a:pPr marL="114300" lvl="3"/>
            <a:r>
              <a:rPr lang="en-US" sz="2000" b="1" i="1" dirty="0" smtClean="0"/>
              <a:t>*Showing the administrator what they may not have seen</a:t>
            </a:r>
          </a:p>
          <a:p>
            <a:pPr marL="114300" lvl="3"/>
            <a:r>
              <a:rPr lang="en-US" sz="2000" b="1" i="1" dirty="0" smtClean="0"/>
              <a:t>*Shining a light on the positive while demonstrating an awareness of 	growth opportunities </a:t>
            </a:r>
          </a:p>
          <a:p>
            <a:pPr marL="114300" lvl="3"/>
            <a:endParaRPr lang="en-US" sz="2000" b="1" dirty="0" smtClean="0"/>
          </a:p>
          <a:p>
            <a:pPr marL="114300" lvl="3"/>
            <a:r>
              <a:rPr lang="en-US" sz="2000" b="1" dirty="0" smtClean="0">
                <a:solidFill>
                  <a:srgbClr val="FF0000"/>
                </a:solidFill>
              </a:rPr>
              <a:t>Self-advocacy </a:t>
            </a:r>
            <a:r>
              <a:rPr lang="en-US" sz="2000" b="1" dirty="0">
                <a:solidFill>
                  <a:srgbClr val="FF0000"/>
                </a:solidFill>
              </a:rPr>
              <a:t>is </a:t>
            </a:r>
            <a:r>
              <a:rPr lang="en-US" sz="2000" b="1" u="sng" dirty="0">
                <a:solidFill>
                  <a:srgbClr val="FF0000"/>
                </a:solidFill>
              </a:rPr>
              <a:t>NOT</a:t>
            </a:r>
            <a:r>
              <a:rPr lang="en-US" sz="2000" b="1" dirty="0">
                <a:solidFill>
                  <a:srgbClr val="FF0000"/>
                </a:solidFill>
              </a:rPr>
              <a:t>:</a:t>
            </a:r>
          </a:p>
          <a:p>
            <a:pPr marL="114300" lvl="3"/>
            <a:r>
              <a:rPr lang="en-US" sz="2000" b="1" i="1" dirty="0">
                <a:solidFill>
                  <a:srgbClr val="FF0000"/>
                </a:solidFill>
              </a:rPr>
              <a:t>	</a:t>
            </a:r>
            <a:r>
              <a:rPr lang="en-US" sz="2000" i="1" dirty="0">
                <a:solidFill>
                  <a:srgbClr val="FF0000"/>
                </a:solidFill>
              </a:rPr>
              <a:t>*A defensive, knee-jerk reaction</a:t>
            </a:r>
          </a:p>
          <a:p>
            <a:pPr marL="114300" lvl="3"/>
            <a:r>
              <a:rPr lang="en-US" sz="2000" i="1" dirty="0">
                <a:solidFill>
                  <a:srgbClr val="FF0000"/>
                </a:solidFill>
              </a:rPr>
              <a:t>	*A knock-down, drag-out argument</a:t>
            </a:r>
          </a:p>
          <a:p>
            <a:pPr marL="114300" lvl="3"/>
            <a:r>
              <a:rPr lang="en-US" sz="2000" i="1" dirty="0">
                <a:solidFill>
                  <a:srgbClr val="FF0000"/>
                </a:solidFill>
              </a:rPr>
              <a:t>	*An attack on the administrator’s professional assessment</a:t>
            </a:r>
          </a:p>
          <a:p>
            <a:pPr marL="114300" lvl="3"/>
            <a:endParaRPr lang="en-US" sz="2000" b="1" i="1" dirty="0"/>
          </a:p>
          <a:p>
            <a:pPr marL="114300" lvl="3"/>
            <a:r>
              <a:rPr lang="en-US" sz="2000" b="1" i="1" dirty="0"/>
              <a:t>	</a:t>
            </a:r>
          </a:p>
        </p:txBody>
      </p:sp>
    </p:spTree>
    <p:extLst>
      <p:ext uri="{BB962C8B-B14F-4D97-AF65-F5344CB8AC3E}">
        <p14:creationId xmlns:p14="http://schemas.microsoft.com/office/powerpoint/2010/main" val="4127789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0" y="762000"/>
            <a:ext cx="7366000" cy="914400"/>
          </a:xfrm>
        </p:spPr>
        <p:txBody>
          <a:bodyPr>
            <a:noAutofit/>
          </a:bodyPr>
          <a:lstStyle/>
          <a:p>
            <a:r>
              <a:rPr lang="en-US" sz="4000" b="1" dirty="0" smtClean="0"/>
              <a:t>2017-18 Observation Overview</a:t>
            </a:r>
            <a:r>
              <a:rPr lang="en-US" sz="3200" b="1" dirty="0" smtClean="0"/>
              <a:t/>
            </a:r>
            <a:br>
              <a:rPr lang="en-US" sz="3200" b="1" dirty="0" smtClean="0"/>
            </a:br>
            <a:endParaRPr lang="en-US" sz="3200" b="1" dirty="0"/>
          </a:p>
        </p:txBody>
      </p:sp>
      <p:sp>
        <p:nvSpPr>
          <p:cNvPr id="8" name="TextBox 7"/>
          <p:cNvSpPr txBox="1"/>
          <p:nvPr/>
        </p:nvSpPr>
        <p:spPr>
          <a:xfrm>
            <a:off x="685800" y="1371600"/>
            <a:ext cx="7696200" cy="5570756"/>
          </a:xfrm>
          <a:prstGeom prst="rect">
            <a:avLst/>
          </a:prstGeom>
          <a:noFill/>
        </p:spPr>
        <p:txBody>
          <a:bodyPr wrap="square" rtlCol="0">
            <a:spAutoFit/>
          </a:bodyPr>
          <a:lstStyle/>
          <a:p>
            <a:r>
              <a:rPr lang="en-US" sz="2400" b="1" dirty="0" smtClean="0"/>
              <a:t>Updating Electronic Observation Platform</a:t>
            </a:r>
          </a:p>
          <a:p>
            <a:pPr marL="800100" lvl="1" indent="-342900">
              <a:buFont typeface="Arial" panose="020B0604020202020204" pitchFamily="34" charset="0"/>
              <a:buChar char="•"/>
            </a:pPr>
            <a:r>
              <a:rPr lang="en-US" sz="2000" dirty="0" smtClean="0"/>
              <a:t>Expected to be complete in </a:t>
            </a:r>
            <a:r>
              <a:rPr lang="en-US" sz="2000" dirty="0" err="1" smtClean="0"/>
              <a:t>Qtr</a:t>
            </a:r>
            <a:r>
              <a:rPr lang="en-US" sz="2000" dirty="0" smtClean="0"/>
              <a:t> 2</a:t>
            </a:r>
          </a:p>
          <a:p>
            <a:endParaRPr lang="en-US" sz="2400" b="1" dirty="0"/>
          </a:p>
          <a:p>
            <a:r>
              <a:rPr lang="en-US" sz="2400" b="1" dirty="0" smtClean="0"/>
              <a:t>DP (narrowed focus)</a:t>
            </a:r>
          </a:p>
          <a:p>
            <a:pPr marL="800100" lvl="1" indent="-342900">
              <a:buFont typeface="Arial" pitchFamily="34" charset="0"/>
              <a:buChar char="•"/>
            </a:pPr>
            <a:r>
              <a:rPr lang="en-US" sz="2000" dirty="0" smtClean="0"/>
              <a:t>Still includes Domain 3 in additive points</a:t>
            </a:r>
          </a:p>
          <a:p>
            <a:pPr marL="800100" lvl="1" indent="-342900">
              <a:buFont typeface="Arial" pitchFamily="34" charset="0"/>
              <a:buChar char="•"/>
            </a:pPr>
            <a:r>
              <a:rPr lang="en-US" sz="2000" dirty="0" smtClean="0"/>
              <a:t>Still required to create the DP Plan</a:t>
            </a:r>
          </a:p>
          <a:p>
            <a:pPr marL="800100" lvl="1" indent="-342900">
              <a:buFont typeface="Arial" pitchFamily="34" charset="0"/>
              <a:buChar char="•"/>
            </a:pPr>
            <a:r>
              <a:rPr lang="en-US" sz="2000" dirty="0" smtClean="0"/>
              <a:t>Now worth more!! (weighted at 20%)</a:t>
            </a:r>
          </a:p>
          <a:p>
            <a:endParaRPr lang="en-US" sz="2400" dirty="0" smtClean="0"/>
          </a:p>
          <a:p>
            <a:r>
              <a:rPr lang="en-US" sz="2400" b="1" dirty="0" smtClean="0"/>
              <a:t>Classroom Visits</a:t>
            </a:r>
            <a:endParaRPr lang="en-US" sz="2400" b="1" dirty="0"/>
          </a:p>
          <a:p>
            <a:pPr marL="342900" indent="169863">
              <a:buFont typeface="Arial" pitchFamily="34" charset="0"/>
              <a:buChar char="•"/>
            </a:pPr>
            <a:r>
              <a:rPr lang="en-US" sz="2400" dirty="0"/>
              <a:t> </a:t>
            </a:r>
            <a:r>
              <a:rPr lang="en-US" sz="2400" dirty="0" smtClean="0"/>
              <a:t>  </a:t>
            </a:r>
            <a:r>
              <a:rPr lang="en-US" sz="2000" dirty="0" smtClean="0"/>
              <a:t>Informal (no required pre- or post-conferences)</a:t>
            </a:r>
          </a:p>
          <a:p>
            <a:pPr marL="685800" indent="-342900">
              <a:buFont typeface="Arial" pitchFamily="34" charset="0"/>
              <a:buChar char="•"/>
            </a:pPr>
            <a:r>
              <a:rPr lang="en-US" sz="2000" dirty="0" smtClean="0"/>
              <a:t>Unannounced</a:t>
            </a:r>
          </a:p>
          <a:p>
            <a:pPr marL="685800" indent="-342900">
              <a:buFont typeface="Arial" pitchFamily="34" charset="0"/>
              <a:buChar char="•"/>
            </a:pPr>
            <a:r>
              <a:rPr lang="en-US" sz="2000" dirty="0" smtClean="0"/>
              <a:t>May vary in length </a:t>
            </a:r>
            <a:endParaRPr lang="en-US" sz="2000" dirty="0"/>
          </a:p>
          <a:p>
            <a:pPr marL="685800" indent="-342900">
              <a:buFont typeface="Arial" pitchFamily="34" charset="0"/>
              <a:buChar char="•"/>
            </a:pPr>
            <a:r>
              <a:rPr lang="en-US" sz="2000" dirty="0" smtClean="0"/>
              <a:t>Domain1 finished anytime after second visit</a:t>
            </a:r>
          </a:p>
          <a:p>
            <a:endParaRPr lang="en-US" sz="2400" dirty="0" smtClean="0"/>
          </a:p>
          <a:p>
            <a:r>
              <a:rPr lang="en-US" sz="2400" b="1" dirty="0" smtClean="0"/>
              <a:t>Domains 2 &amp; 4 will NOT be scored!!</a:t>
            </a:r>
            <a:endParaRPr lang="en-US" sz="2000" dirty="0" smtClean="0"/>
          </a:p>
          <a:p>
            <a:endParaRPr lang="en-US" sz="2400" dirty="0" smtClean="0"/>
          </a:p>
        </p:txBody>
      </p:sp>
    </p:spTree>
    <p:extLst>
      <p:ext uri="{BB962C8B-B14F-4D97-AF65-F5344CB8AC3E}">
        <p14:creationId xmlns:p14="http://schemas.microsoft.com/office/powerpoint/2010/main" val="2463259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762000"/>
            <a:ext cx="7366000" cy="914400"/>
          </a:xfrm>
        </p:spPr>
        <p:txBody>
          <a:bodyPr>
            <a:noAutofit/>
          </a:bodyPr>
          <a:lstStyle/>
          <a:p>
            <a:r>
              <a:rPr lang="en-US" sz="4000" b="1" dirty="0"/>
              <a:t> </a:t>
            </a:r>
            <a:r>
              <a:rPr lang="en-US" sz="4000" b="1" dirty="0" smtClean="0"/>
              <a:t>Choosing Deliberate Practice</a:t>
            </a:r>
            <a:br>
              <a:rPr lang="en-US" sz="4000" b="1" dirty="0" smtClean="0"/>
            </a:br>
            <a:r>
              <a:rPr lang="en-US" sz="3200" b="1" dirty="0" smtClean="0"/>
              <a:t/>
            </a:r>
            <a:br>
              <a:rPr lang="en-US" sz="3200" b="1" dirty="0" smtClean="0"/>
            </a:br>
            <a:endParaRPr lang="en-US" sz="3200" b="1" dirty="0"/>
          </a:p>
        </p:txBody>
      </p:sp>
      <p:sp>
        <p:nvSpPr>
          <p:cNvPr id="8" name="TextBox 7"/>
          <p:cNvSpPr txBox="1"/>
          <p:nvPr/>
        </p:nvSpPr>
        <p:spPr>
          <a:xfrm>
            <a:off x="685800" y="1057170"/>
            <a:ext cx="7696200" cy="5355312"/>
          </a:xfrm>
          <a:prstGeom prst="rect">
            <a:avLst/>
          </a:prstGeom>
          <a:noFill/>
        </p:spPr>
        <p:txBody>
          <a:bodyPr wrap="square" rtlCol="0">
            <a:spAutoFit/>
          </a:bodyPr>
          <a:lstStyle/>
          <a:p>
            <a:r>
              <a:rPr lang="en-US" sz="2400" dirty="0" smtClean="0"/>
              <a:t>*Narrowed to 8 target elements:</a:t>
            </a:r>
          </a:p>
          <a:p>
            <a:pPr marL="800100" lvl="1" indent="-342900">
              <a:buFont typeface="Arial" pitchFamily="34" charset="0"/>
              <a:buChar char="•"/>
            </a:pPr>
            <a:r>
              <a:rPr lang="en-US" dirty="0" smtClean="0"/>
              <a:t>#1 – Providing Rigorous Learning Goals &amp; Performance Scales</a:t>
            </a:r>
          </a:p>
          <a:p>
            <a:pPr marL="800100" lvl="1" indent="-342900">
              <a:buFont typeface="Arial" pitchFamily="34" charset="0"/>
              <a:buChar char="•"/>
            </a:pPr>
            <a:r>
              <a:rPr lang="en-US" dirty="0" smtClean="0"/>
              <a:t>#6 – Identifying Critical Content</a:t>
            </a:r>
          </a:p>
          <a:p>
            <a:pPr marL="800100" lvl="1" indent="-342900">
              <a:buFont typeface="Arial" pitchFamily="34" charset="0"/>
              <a:buChar char="•"/>
            </a:pPr>
            <a:r>
              <a:rPr lang="en-US" dirty="0" smtClean="0"/>
              <a:t>#11 – Helping Students Elaborate on New Content</a:t>
            </a:r>
          </a:p>
          <a:p>
            <a:pPr marL="800100" lvl="1" indent="-342900">
              <a:buFont typeface="Arial" pitchFamily="34" charset="0"/>
              <a:buChar char="•"/>
            </a:pPr>
            <a:r>
              <a:rPr lang="en-US" dirty="0" smtClean="0"/>
              <a:t>#12 – Helping Students Record and Represent Knowledge</a:t>
            </a:r>
          </a:p>
          <a:p>
            <a:pPr marL="800100" lvl="1" indent="-342900">
              <a:buFont typeface="Arial" pitchFamily="34" charset="0"/>
              <a:buChar char="•"/>
            </a:pPr>
            <a:r>
              <a:rPr lang="en-US" dirty="0" smtClean="0"/>
              <a:t>#17 – Helping Students Examine Similarities &amp; Differences</a:t>
            </a:r>
          </a:p>
          <a:p>
            <a:pPr marL="800100" lvl="1" indent="-342900">
              <a:buFont typeface="Arial" pitchFamily="34" charset="0"/>
              <a:buChar char="•"/>
            </a:pPr>
            <a:r>
              <a:rPr lang="en-US" dirty="0" smtClean="0"/>
              <a:t>#18 – Helping Students Examine Their Reasoning</a:t>
            </a:r>
          </a:p>
          <a:p>
            <a:pPr marL="800100" lvl="1" indent="-342900">
              <a:buFont typeface="Arial" pitchFamily="34" charset="0"/>
              <a:buChar char="•"/>
            </a:pPr>
            <a:r>
              <a:rPr lang="en-US" dirty="0" smtClean="0"/>
              <a:t>#20 – Helping Students Revise Knowledge</a:t>
            </a:r>
          </a:p>
          <a:p>
            <a:pPr marL="800100" lvl="1" indent="-342900">
              <a:buFont typeface="Arial" pitchFamily="34" charset="0"/>
              <a:buChar char="•"/>
            </a:pPr>
            <a:r>
              <a:rPr lang="en-US" dirty="0" smtClean="0"/>
              <a:t>#22 – Engaging Students in Cognitively Complex Tasks Involving Hypothesis Generation and Testing</a:t>
            </a:r>
          </a:p>
          <a:p>
            <a:pPr lvl="1"/>
            <a:endParaRPr lang="en-US" sz="1200" dirty="0"/>
          </a:p>
          <a:p>
            <a:endParaRPr lang="en-US" sz="1200" dirty="0"/>
          </a:p>
          <a:p>
            <a:r>
              <a:rPr lang="en-US" sz="2400" dirty="0" smtClean="0"/>
              <a:t>Focus on growth  opportunity, engage admin in DP discussions, gather evidences for elements in Domain 3</a:t>
            </a:r>
          </a:p>
          <a:p>
            <a:endParaRPr lang="en-US" sz="1200" dirty="0"/>
          </a:p>
          <a:p>
            <a:r>
              <a:rPr lang="en-US" sz="2400" b="1" dirty="0" smtClean="0">
                <a:solidFill>
                  <a:srgbClr val="FF0000"/>
                </a:solidFill>
              </a:rPr>
              <a:t>Remember that you can ask for an additional observation to be conducted at a </a:t>
            </a:r>
            <a:r>
              <a:rPr lang="en-US" sz="2400" b="1" u="sng" dirty="0" smtClean="0">
                <a:solidFill>
                  <a:srgbClr val="FF0000"/>
                </a:solidFill>
              </a:rPr>
              <a:t>SPECIFIC</a:t>
            </a:r>
            <a:r>
              <a:rPr lang="en-US" sz="2400" b="1" dirty="0" smtClean="0">
                <a:solidFill>
                  <a:srgbClr val="FF0000"/>
                </a:solidFill>
              </a:rPr>
              <a:t> time if the administrator is unable to score your DP in the classroom visits</a:t>
            </a:r>
            <a:endParaRPr lang="en-US" sz="2400" b="1" dirty="0">
              <a:solidFill>
                <a:srgbClr val="FF0000"/>
              </a:solidFill>
            </a:endParaRPr>
          </a:p>
        </p:txBody>
      </p:sp>
    </p:spTree>
    <p:extLst>
      <p:ext uri="{BB962C8B-B14F-4D97-AF65-F5344CB8AC3E}">
        <p14:creationId xmlns:p14="http://schemas.microsoft.com/office/powerpoint/2010/main" val="3410723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47800" y="762000"/>
            <a:ext cx="6832600" cy="914400"/>
          </a:xfrm>
        </p:spPr>
        <p:txBody>
          <a:bodyPr>
            <a:noAutofit/>
          </a:bodyPr>
          <a:lstStyle/>
          <a:p>
            <a:r>
              <a:rPr lang="en-US" sz="4000" b="1" dirty="0" smtClean="0"/>
              <a:t>Domain 3 Evidence Examples</a:t>
            </a:r>
            <a:r>
              <a:rPr lang="en-US" sz="3200" b="1" dirty="0" smtClean="0"/>
              <a:t/>
            </a:r>
            <a:br>
              <a:rPr lang="en-US" sz="3200" b="1" dirty="0" smtClean="0"/>
            </a:br>
            <a:endParaRPr lang="en-US" sz="3200" b="1" dirty="0"/>
          </a:p>
        </p:txBody>
      </p:sp>
      <p:sp>
        <p:nvSpPr>
          <p:cNvPr id="8" name="TextBox 7"/>
          <p:cNvSpPr txBox="1"/>
          <p:nvPr/>
        </p:nvSpPr>
        <p:spPr>
          <a:xfrm>
            <a:off x="823912" y="1600200"/>
            <a:ext cx="7696200" cy="4893647"/>
          </a:xfrm>
          <a:prstGeom prst="rect">
            <a:avLst/>
          </a:prstGeom>
          <a:noFill/>
        </p:spPr>
        <p:txBody>
          <a:bodyPr wrap="square" rtlCol="0">
            <a:spAutoFit/>
          </a:bodyPr>
          <a:lstStyle/>
          <a:p>
            <a:pPr marL="285750" indent="-285750">
              <a:buFont typeface="Arial" pitchFamily="34" charset="0"/>
              <a:buChar char="•"/>
            </a:pPr>
            <a:endParaRPr lang="en-US" sz="2400" i="1" dirty="0" smtClean="0"/>
          </a:p>
          <a:p>
            <a:pPr marL="285750" indent="-285750">
              <a:buFont typeface="Arial" pitchFamily="34" charset="0"/>
              <a:buChar char="•"/>
            </a:pPr>
            <a:r>
              <a:rPr lang="en-US" sz="2400" dirty="0" smtClean="0"/>
              <a:t>DP in </a:t>
            </a:r>
            <a:r>
              <a:rPr lang="en-US" sz="2400" dirty="0" err="1" smtClean="0"/>
              <a:t>MyPGS</a:t>
            </a:r>
            <a:endParaRPr lang="en-US" sz="2400" dirty="0" smtClean="0"/>
          </a:p>
          <a:p>
            <a:pPr marL="742950" lvl="1" indent="-285750">
              <a:buFont typeface="Arial" pitchFamily="34" charset="0"/>
              <a:buChar char="•"/>
            </a:pPr>
            <a:r>
              <a:rPr lang="en-US" sz="2400" dirty="0" smtClean="0"/>
              <a:t>Self-assessment</a:t>
            </a:r>
          </a:p>
          <a:p>
            <a:pPr marL="742950" lvl="1" indent="-285750">
              <a:buFont typeface="Arial" pitchFamily="34" charset="0"/>
              <a:buChar char="•"/>
            </a:pPr>
            <a:r>
              <a:rPr lang="en-US" sz="2400" dirty="0" smtClean="0"/>
              <a:t>Plan</a:t>
            </a:r>
          </a:p>
          <a:p>
            <a:pPr marL="742950" lvl="1" indent="-285750">
              <a:buFont typeface="Arial" pitchFamily="34" charset="0"/>
              <a:buChar char="•"/>
            </a:pPr>
            <a:r>
              <a:rPr lang="en-US" sz="2400" dirty="0" smtClean="0"/>
              <a:t>Reflections</a:t>
            </a:r>
          </a:p>
          <a:p>
            <a:pPr marL="285750" indent="-285750">
              <a:buFont typeface="Arial" pitchFamily="34" charset="0"/>
              <a:buChar char="•"/>
            </a:pPr>
            <a:r>
              <a:rPr lang="en-US" sz="2400" dirty="0" smtClean="0"/>
              <a:t>PD Transcript (screenshot)</a:t>
            </a:r>
          </a:p>
          <a:p>
            <a:pPr marL="285750" indent="-285750">
              <a:buFont typeface="Arial" pitchFamily="34" charset="0"/>
              <a:buChar char="•"/>
            </a:pPr>
            <a:r>
              <a:rPr lang="en-US" sz="2400" dirty="0" smtClean="0"/>
              <a:t>Post-Conference Reflection Forms</a:t>
            </a:r>
          </a:p>
          <a:p>
            <a:pPr marL="285750" indent="-285750">
              <a:buFont typeface="Arial" pitchFamily="34" charset="0"/>
              <a:buChar char="•"/>
            </a:pPr>
            <a:r>
              <a:rPr lang="en-US" sz="2400" dirty="0" smtClean="0"/>
              <a:t>Assessment Reflection Tools</a:t>
            </a:r>
          </a:p>
          <a:p>
            <a:pPr marL="285750" indent="-285750">
              <a:buFont typeface="Arial" pitchFamily="34" charset="0"/>
              <a:buChar char="•"/>
            </a:pPr>
            <a:r>
              <a:rPr lang="en-US" sz="2400" dirty="0" smtClean="0"/>
              <a:t>Reflection on “Why” using the problem solving cycle</a:t>
            </a:r>
          </a:p>
          <a:p>
            <a:pPr marL="285750" indent="-285750">
              <a:buFont typeface="Arial" pitchFamily="34" charset="0"/>
              <a:buChar char="•"/>
            </a:pPr>
            <a:endParaRPr lang="en-US" sz="2400" i="1" dirty="0" smtClean="0"/>
          </a:p>
          <a:p>
            <a:pPr marL="285750" indent="-285750">
              <a:buFont typeface="Arial" pitchFamily="34" charset="0"/>
              <a:buChar char="•"/>
            </a:pPr>
            <a:endParaRPr lang="en-US" sz="2400" i="1" dirty="0" smtClean="0"/>
          </a:p>
          <a:p>
            <a:pPr marL="285750" indent="-285750">
              <a:buFont typeface="Arial" pitchFamily="34" charset="0"/>
              <a:buChar char="•"/>
            </a:pPr>
            <a:endParaRPr lang="en-US" sz="2400" i="1" dirty="0" smtClean="0"/>
          </a:p>
          <a:p>
            <a:pPr marL="285750" indent="-285750">
              <a:buFont typeface="Arial" pitchFamily="34" charset="0"/>
              <a:buChar char="•"/>
            </a:pPr>
            <a:endParaRPr lang="en-US" sz="2400" dirty="0"/>
          </a:p>
        </p:txBody>
      </p:sp>
    </p:spTree>
    <p:extLst>
      <p:ext uri="{BB962C8B-B14F-4D97-AF65-F5344CB8AC3E}">
        <p14:creationId xmlns:p14="http://schemas.microsoft.com/office/powerpoint/2010/main" val="32594277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733266" y="722952"/>
            <a:ext cx="6451600" cy="914400"/>
          </a:xfrm>
        </p:spPr>
        <p:txBody>
          <a:bodyPr>
            <a:noAutofit/>
          </a:bodyPr>
          <a:lstStyle/>
          <a:p>
            <a:r>
              <a:rPr lang="en-US" sz="4000" b="1" dirty="0" smtClean="0"/>
              <a:t>Classroom Visits</a:t>
            </a:r>
            <a:br>
              <a:rPr lang="en-US" sz="4000" b="1" dirty="0" smtClean="0"/>
            </a:br>
            <a:r>
              <a:rPr lang="en-US" sz="3200" b="1" dirty="0" smtClean="0"/>
              <a:t/>
            </a:r>
            <a:br>
              <a:rPr lang="en-US" sz="3200" b="1" dirty="0" smtClean="0"/>
            </a:br>
            <a:endParaRPr lang="en-US" sz="3200" b="1" dirty="0"/>
          </a:p>
        </p:txBody>
      </p:sp>
      <p:sp>
        <p:nvSpPr>
          <p:cNvPr id="8" name="TextBox 7"/>
          <p:cNvSpPr txBox="1"/>
          <p:nvPr/>
        </p:nvSpPr>
        <p:spPr>
          <a:xfrm>
            <a:off x="838200" y="1295400"/>
            <a:ext cx="7696200" cy="3416320"/>
          </a:xfrm>
          <a:prstGeom prst="rect">
            <a:avLst/>
          </a:prstGeom>
          <a:noFill/>
        </p:spPr>
        <p:txBody>
          <a:bodyPr wrap="square" rtlCol="0">
            <a:spAutoFit/>
          </a:bodyPr>
          <a:lstStyle/>
          <a:p>
            <a:pPr marL="285750" indent="-285750">
              <a:buFont typeface="Arial" pitchFamily="34" charset="0"/>
              <a:buChar char="•"/>
            </a:pPr>
            <a:r>
              <a:rPr lang="en-US" sz="3600" b="1" i="1" dirty="0" smtClean="0"/>
              <a:t>Be Proactive! </a:t>
            </a:r>
            <a:r>
              <a:rPr lang="en-US" sz="3600" b="1" i="1" dirty="0" smtClean="0">
                <a:solidFill>
                  <a:srgbClr val="FF0000"/>
                </a:solidFill>
              </a:rPr>
              <a:t>Encourage your administrator to drop in during particularly interesting lessons</a:t>
            </a:r>
          </a:p>
          <a:p>
            <a:pPr marL="285750" indent="-285750">
              <a:buFont typeface="Arial" pitchFamily="34" charset="0"/>
              <a:buChar char="•"/>
            </a:pPr>
            <a:r>
              <a:rPr lang="en-US" sz="3600" i="1" dirty="0" smtClean="0"/>
              <a:t>Don’t forget to “</a:t>
            </a:r>
            <a:r>
              <a:rPr lang="en-US" sz="3600" b="1" i="1" dirty="0" smtClean="0"/>
              <a:t>use your pass” </a:t>
            </a:r>
            <a:r>
              <a:rPr lang="en-US" sz="3600" i="1" dirty="0" smtClean="0"/>
              <a:t>if you sense it won’t go well…</a:t>
            </a:r>
            <a:r>
              <a:rPr lang="en-US" sz="3600" b="1" i="1" dirty="0" smtClean="0">
                <a:solidFill>
                  <a:srgbClr val="FF0000"/>
                </a:solidFill>
              </a:rPr>
              <a:t>invoke the “dead dog” clause</a:t>
            </a:r>
            <a:endParaRPr lang="en-US" sz="3600" b="1" dirty="0">
              <a:solidFill>
                <a:srgbClr val="FF0000"/>
              </a:solidFill>
            </a:endParaRPr>
          </a:p>
        </p:txBody>
      </p:sp>
      <p:pic>
        <p:nvPicPr>
          <p:cNvPr id="1026" name="Picture 2" descr="http://tse1.mm.bing.net/th?&amp;id=JN.eet6rpgKxZAiD5Z39tXLgw&amp;w=300&amp;h=300&amp;c=0&amp;pid=1.9&amp;rs=0&amp;p=0"/>
          <p:cNvPicPr>
            <a:picLocks noChangeAspect="1" noChangeArrowheads="1"/>
          </p:cNvPicPr>
          <p:nvPr/>
        </p:nvPicPr>
        <p:blipFill rotWithShape="1">
          <a:blip r:embed="rId3">
            <a:extLst>
              <a:ext uri="{28A0092B-C50C-407E-A947-70E740481C1C}">
                <a14:useLocalDpi xmlns:a14="http://schemas.microsoft.com/office/drawing/2010/main" val="0"/>
              </a:ext>
            </a:extLst>
          </a:blip>
          <a:srcRect l="-791" t="13142" r="791" b="13143"/>
          <a:stretch/>
        </p:blipFill>
        <p:spPr bwMode="auto">
          <a:xfrm>
            <a:off x="2933700" y="4926465"/>
            <a:ext cx="3505200" cy="1787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8119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4097</TotalTime>
  <Words>825</Words>
  <Application>Microsoft Office PowerPoint</Application>
  <PresentationFormat>On-screen Show (4:3)</PresentationFormat>
  <Paragraphs>137</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Composite</vt:lpstr>
      <vt:lpstr>Self-Advocacy in the Observation Cycle </vt:lpstr>
      <vt:lpstr>Personal Reflection: How do administrator observations make you feel?</vt:lpstr>
      <vt:lpstr>*Understand the importance of self-advocacy.  *Identify ways that teachers can become better      self-advocates during the observation cycle.  </vt:lpstr>
      <vt:lpstr>Instructional Master Contract Implementation of the Student Success Act MOU  Section E, #3 </vt:lpstr>
      <vt:lpstr>What is Self-Advocacy?</vt:lpstr>
      <vt:lpstr>2017-18 Observation Overview </vt:lpstr>
      <vt:lpstr> Choosing Deliberate Practice  </vt:lpstr>
      <vt:lpstr>Domain 3 Evidence Examples </vt:lpstr>
      <vt:lpstr>Classroom Visits  </vt:lpstr>
      <vt:lpstr>Classroom Visits  </vt:lpstr>
      <vt:lpstr>Immediately After Classroom Visit  </vt:lpstr>
      <vt:lpstr>Post-Conference?  </vt:lpstr>
      <vt:lpstr>Post-Conference Goal  </vt:lpstr>
      <vt:lpstr>Closing Domain 1  </vt:lpstr>
      <vt:lpstr>You Have Control!!! Perhaps more than you think….</vt:lpstr>
      <vt:lpstr>Self-Advocacy Makes A Difference… Be EMPOWERED! Become strong, confident  self-advocates! </vt:lpstr>
    </vt:vector>
  </TitlesOfParts>
  <Company>Florida Education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Self-Advocacy in the Observation Cycle</dc:title>
  <dc:creator>Smith, Valerie</dc:creator>
  <cp:lastModifiedBy>Hewlett, Casey</cp:lastModifiedBy>
  <cp:revision>74</cp:revision>
  <cp:lastPrinted>2015-08-13T19:32:58Z</cp:lastPrinted>
  <dcterms:created xsi:type="dcterms:W3CDTF">2015-08-03T11:56:40Z</dcterms:created>
  <dcterms:modified xsi:type="dcterms:W3CDTF">2017-10-24T18:31:56Z</dcterms:modified>
</cp:coreProperties>
</file>